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80" r:id="rId32"/>
    <p:sldId id="281" r:id="rId33"/>
    <p:sldId id="282" r:id="rId34"/>
    <p:sldId id="283" r:id="rId35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99999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9999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508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254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>
      <p:cViewPr varScale="1">
        <p:scale>
          <a:sx n="54" d="100"/>
          <a:sy n="54" d="100"/>
        </p:scale>
        <p:origin x="7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57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151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75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55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027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543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69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64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81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16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54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636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189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56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588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968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48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601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189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24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20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939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473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5222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887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90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0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092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86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7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428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855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756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14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12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13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31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32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4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4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4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46" name="Image"/>
          <p:cNvSpPr>
            <a:spLocks noGrp="1"/>
          </p:cNvSpPr>
          <p:nvPr>
            <p:ph type="pic" sz="half" idx="21"/>
          </p:nvPr>
        </p:nvSpPr>
        <p:spPr>
          <a:xfrm>
            <a:off x="11001919" y="4492485"/>
            <a:ext cx="11338787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57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55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56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58" name="Image"/>
          <p:cNvSpPr>
            <a:spLocks noGrp="1"/>
          </p:cNvSpPr>
          <p:nvPr>
            <p:ph type="pic" sz="half" idx="21"/>
          </p:nvPr>
        </p:nvSpPr>
        <p:spPr>
          <a:xfrm>
            <a:off x="8616460" y="0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sz="half" idx="22"/>
          </p:nvPr>
        </p:nvSpPr>
        <p:spPr>
          <a:xfrm>
            <a:off x="8616460" y="6996499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70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68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69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71" name="Image"/>
          <p:cNvSpPr>
            <a:spLocks noGrp="1"/>
          </p:cNvSpPr>
          <p:nvPr>
            <p:ph type="pic" sz="quarter" idx="21"/>
          </p:nvPr>
        </p:nvSpPr>
        <p:spPr>
          <a:xfrm>
            <a:off x="20182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sz="quarter" idx="22"/>
          </p:nvPr>
        </p:nvSpPr>
        <p:spPr>
          <a:xfrm>
            <a:off x="73626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sz="quarter" idx="23"/>
          </p:nvPr>
        </p:nvSpPr>
        <p:spPr>
          <a:xfrm>
            <a:off x="12707015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sz="quarter" idx="24"/>
          </p:nvPr>
        </p:nvSpPr>
        <p:spPr>
          <a:xfrm>
            <a:off x="18051417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  <a:endParaRPr/>
          </a:p>
        </p:txBody>
      </p:sp>
      <p:grpSp>
        <p:nvGrpSpPr>
          <p:cNvPr id="8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8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COMPUTEROME 2.0 USERS WORKSHOP</a:t>
              </a:r>
            </a:p>
          </p:txBody>
        </p:sp>
        <p:sp>
          <p:nvSpPr>
            <p:cNvPr id="8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spc="3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UNIVERSITY OF COPENHAGEN, FEBRUARY 2021</a:t>
              </a:r>
            </a:p>
          </p:txBody>
        </p:sp>
      </p:grpSp>
      <p:sp>
        <p:nvSpPr>
          <p:cNvPr id="86" name="Image"/>
          <p:cNvSpPr>
            <a:spLocks noGrp="1"/>
          </p:cNvSpPr>
          <p:nvPr>
            <p:ph type="pic" sz="quarter" idx="21"/>
          </p:nvPr>
        </p:nvSpPr>
        <p:spPr>
          <a:xfrm>
            <a:off x="17338746" y="1538475"/>
            <a:ext cx="4941290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22"/>
          </p:nvPr>
        </p:nvSpPr>
        <p:spPr>
          <a:xfrm>
            <a:off x="11068066" y="1538475"/>
            <a:ext cx="4941289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651463" y="1539875"/>
            <a:ext cx="1949704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03078" y="4876800"/>
            <a:ext cx="9545427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207478" y="12220248"/>
            <a:ext cx="258622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99999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omputerome@dtu.d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ome.dk/display/C2W/Getting+Started+-+new+users#GettingStarted-newusers-SSHlogintoComputerome2.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mailto:username@ssh.computerome.d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ssh.computerome.d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computerome_00.jpg" descr="computerome_00.jpg"/>
          <p:cNvPicPr>
            <a:picLocks noChangeAspect="1"/>
          </p:cNvPicPr>
          <p:nvPr/>
        </p:nvPicPr>
        <p:blipFill>
          <a:blip r:embed="rId3">
            <a:alphaModFix amt="94647"/>
          </a:blip>
          <a:srcRect l="13001" r="41540"/>
          <a:stretch>
            <a:fillRect/>
          </a:stretch>
        </p:blipFill>
        <p:spPr>
          <a:xfrm>
            <a:off x="13259147" y="-47427"/>
            <a:ext cx="11160863" cy="1381073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98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99" name="OMPUTEROME 2.0…"/>
          <p:cNvSpPr txBox="1"/>
          <p:nvPr/>
        </p:nvSpPr>
        <p:spPr>
          <a:xfrm>
            <a:off x="4546572" y="5857168"/>
            <a:ext cx="5432029" cy="200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pPr>
            <a:r>
              <a:t>COMPUTEROME 2.0</a:t>
            </a:r>
          </a:p>
          <a:p>
            <a: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100" name="Faculty of Health and Medical Sciences,…"/>
          <p:cNvSpPr txBox="1"/>
          <p:nvPr/>
        </p:nvSpPr>
        <p:spPr>
          <a:xfrm>
            <a:off x="8000972" y="12906108"/>
            <a:ext cx="5561268" cy="5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 cap="all" spc="139" baseline="28571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sz="1400" b="1" cap="all" spc="139" baseline="28571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103" name="Group"/>
          <p:cNvGrpSpPr/>
          <p:nvPr/>
        </p:nvGrpSpPr>
        <p:grpSpPr>
          <a:xfrm>
            <a:off x="2654959" y="6122095"/>
            <a:ext cx="1658085" cy="1650480"/>
            <a:chOff x="0" y="0"/>
            <a:chExt cx="1658083" cy="1650478"/>
          </a:xfrm>
        </p:grpSpPr>
        <p:pic>
          <p:nvPicPr>
            <p:cNvPr id="101" name="1325x215_WikiBanner.png" descr="1325x215_WikiBanner.png"/>
            <p:cNvPicPr>
              <a:picLocks noChangeAspect="1"/>
            </p:cNvPicPr>
            <p:nvPr/>
          </p:nvPicPr>
          <p:blipFill>
            <a:blip r:embed="rId4"/>
            <a:srcRect l="6114" t="15737" r="82743" b="15439"/>
            <a:stretch>
              <a:fillRect/>
            </a:stretch>
          </p:blipFill>
          <p:spPr>
            <a:xfrm>
              <a:off x="539" y="487"/>
              <a:ext cx="1657401" cy="1649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7" y="0"/>
                  </a:moveTo>
                  <a:cubicBezTo>
                    <a:pt x="7318" y="0"/>
                    <a:pt x="4804" y="1007"/>
                    <a:pt x="2881" y="3017"/>
                  </a:cubicBezTo>
                  <a:cubicBezTo>
                    <a:pt x="-961" y="7038"/>
                    <a:pt x="-961" y="13559"/>
                    <a:pt x="2881" y="17579"/>
                  </a:cubicBezTo>
                  <a:cubicBezTo>
                    <a:pt x="6725" y="21600"/>
                    <a:pt x="12953" y="21600"/>
                    <a:pt x="16797" y="17579"/>
                  </a:cubicBezTo>
                  <a:cubicBezTo>
                    <a:pt x="20639" y="13559"/>
                    <a:pt x="20639" y="7038"/>
                    <a:pt x="16797" y="3017"/>
                  </a:cubicBezTo>
                  <a:cubicBezTo>
                    <a:pt x="14874" y="1007"/>
                    <a:pt x="12355" y="0"/>
                    <a:pt x="983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2" name="Oval"/>
            <p:cNvSpPr/>
            <p:nvPr/>
          </p:nvSpPr>
          <p:spPr>
            <a:xfrm>
              <a:off x="0" y="0"/>
              <a:ext cx="1658084" cy="1650479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358" name="Group"/>
          <p:cNvGrpSpPr/>
          <p:nvPr/>
        </p:nvGrpSpPr>
        <p:grpSpPr>
          <a:xfrm>
            <a:off x="3475262" y="3778384"/>
            <a:ext cx="17420777" cy="8444315"/>
            <a:chOff x="0" y="0"/>
            <a:chExt cx="17420775" cy="8444313"/>
          </a:xfrm>
        </p:grpSpPr>
        <p:sp>
          <p:nvSpPr>
            <p:cNvPr id="239" name="Line 14"/>
            <p:cNvSpPr/>
            <p:nvPr/>
          </p:nvSpPr>
          <p:spPr>
            <a:xfrm flipV="1">
              <a:off x="7878948" y="1207448"/>
              <a:ext cx="2" cy="144203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242" name="Group"/>
            <p:cNvGrpSpPr/>
            <p:nvPr/>
          </p:nvGrpSpPr>
          <p:grpSpPr>
            <a:xfrm>
              <a:off x="870393" y="2660251"/>
              <a:ext cx="2819710" cy="963424"/>
              <a:chOff x="0" y="0"/>
              <a:chExt cx="2819709" cy="963423"/>
            </a:xfrm>
          </p:grpSpPr>
          <p:sp>
            <p:nvSpPr>
              <p:cNvPr id="240" name="Freeform 15"/>
              <p:cNvSpPr/>
              <p:nvPr/>
            </p:nvSpPr>
            <p:spPr>
              <a:xfrm>
                <a:off x="-1" y="0"/>
                <a:ext cx="2819711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1" name="Freeform 25"/>
              <p:cNvSpPr/>
              <p:nvPr/>
            </p:nvSpPr>
            <p:spPr>
              <a:xfrm>
                <a:off x="99841" y="77361"/>
                <a:ext cx="2621174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5" name="Group"/>
            <p:cNvGrpSpPr/>
            <p:nvPr/>
          </p:nvGrpSpPr>
          <p:grpSpPr>
            <a:xfrm>
              <a:off x="6210154" y="-1"/>
              <a:ext cx="3337589" cy="1204063"/>
              <a:chOff x="0" y="0"/>
              <a:chExt cx="3337587" cy="1204061"/>
            </a:xfrm>
          </p:grpSpPr>
          <p:sp>
            <p:nvSpPr>
              <p:cNvPr id="243" name="Freeform 15"/>
              <p:cNvSpPr/>
              <p:nvPr/>
            </p:nvSpPr>
            <p:spPr>
              <a:xfrm>
                <a:off x="-1" y="0"/>
                <a:ext cx="3337589" cy="120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4" name="Freeform 25"/>
              <p:cNvSpPr/>
              <p:nvPr/>
            </p:nvSpPr>
            <p:spPr>
              <a:xfrm>
                <a:off x="118180" y="96684"/>
                <a:ext cx="3102585" cy="1009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48" name="Group"/>
            <p:cNvGrpSpPr/>
            <p:nvPr/>
          </p:nvGrpSpPr>
          <p:grpSpPr>
            <a:xfrm>
              <a:off x="6493252" y="2664214"/>
              <a:ext cx="2819710" cy="963424"/>
              <a:chOff x="0" y="0"/>
              <a:chExt cx="2819708" cy="963423"/>
            </a:xfrm>
          </p:grpSpPr>
          <p:sp>
            <p:nvSpPr>
              <p:cNvPr id="246" name="Freeform 15"/>
              <p:cNvSpPr/>
              <p:nvPr/>
            </p:nvSpPr>
            <p:spPr>
              <a:xfrm>
                <a:off x="0" y="0"/>
                <a:ext cx="2819709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47" name="Freeform 25"/>
              <p:cNvSpPr/>
              <p:nvPr/>
            </p:nvSpPr>
            <p:spPr>
              <a:xfrm>
                <a:off x="99842" y="77361"/>
                <a:ext cx="2621172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1" name="Group"/>
            <p:cNvGrpSpPr/>
            <p:nvPr/>
          </p:nvGrpSpPr>
          <p:grpSpPr>
            <a:xfrm>
              <a:off x="12115777" y="2657353"/>
              <a:ext cx="2819710" cy="953359"/>
              <a:chOff x="0" y="0"/>
              <a:chExt cx="2819709" cy="953358"/>
            </a:xfrm>
          </p:grpSpPr>
          <p:sp>
            <p:nvSpPr>
              <p:cNvPr id="249" name="Freeform 15"/>
              <p:cNvSpPr/>
              <p:nvPr/>
            </p:nvSpPr>
            <p:spPr>
              <a:xfrm>
                <a:off x="-1" y="-1"/>
                <a:ext cx="2819711" cy="953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0" name="Freeform 25"/>
              <p:cNvSpPr/>
              <p:nvPr/>
            </p:nvSpPr>
            <p:spPr>
              <a:xfrm>
                <a:off x="99841" y="76553"/>
                <a:ext cx="2621174" cy="799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Group"/>
            <p:cNvGrpSpPr/>
            <p:nvPr/>
          </p:nvGrpSpPr>
          <p:grpSpPr>
            <a:xfrm>
              <a:off x="6093990" y="4799255"/>
              <a:ext cx="1007037" cy="1005141"/>
              <a:chOff x="0" y="0"/>
              <a:chExt cx="1007036" cy="1005140"/>
            </a:xfrm>
          </p:grpSpPr>
          <p:sp>
            <p:nvSpPr>
              <p:cNvPr id="252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3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57" name="Group"/>
            <p:cNvGrpSpPr/>
            <p:nvPr/>
          </p:nvGrpSpPr>
          <p:grpSpPr>
            <a:xfrm>
              <a:off x="7377504" y="4801592"/>
              <a:ext cx="1007037" cy="1005141"/>
              <a:chOff x="0" y="0"/>
              <a:chExt cx="1007036" cy="1005140"/>
            </a:xfrm>
          </p:grpSpPr>
          <p:sp>
            <p:nvSpPr>
              <p:cNvPr id="25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5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58" name="Group"/>
            <p:cNvSpPr txBox="1"/>
            <p:nvPr/>
          </p:nvSpPr>
          <p:spPr>
            <a:xfrm>
              <a:off x="7257552" y="370935"/>
              <a:ext cx="1260543" cy="510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259" name="DATABASES"/>
            <p:cNvSpPr txBox="1"/>
            <p:nvPr/>
          </p:nvSpPr>
          <p:spPr>
            <a:xfrm>
              <a:off x="1234899" y="2895523"/>
              <a:ext cx="2157455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260" name="PROJECTS"/>
            <p:cNvSpPr txBox="1"/>
            <p:nvPr/>
          </p:nvSpPr>
          <p:spPr>
            <a:xfrm>
              <a:off x="12605199" y="2901825"/>
              <a:ext cx="188746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261" name="(…)"/>
            <p:cNvSpPr txBox="1"/>
            <p:nvPr/>
          </p:nvSpPr>
          <p:spPr>
            <a:xfrm>
              <a:off x="414346" y="6224075"/>
              <a:ext cx="756790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62" name="(…)"/>
            <p:cNvSpPr txBox="1"/>
            <p:nvPr/>
          </p:nvSpPr>
          <p:spPr>
            <a:xfrm>
              <a:off x="1947931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263" name="(…)"/>
            <p:cNvSpPr txBox="1"/>
            <p:nvPr/>
          </p:nvSpPr>
          <p:spPr>
            <a:xfrm>
              <a:off x="3497943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66" name="Group"/>
            <p:cNvGrpSpPr/>
            <p:nvPr/>
          </p:nvGrpSpPr>
          <p:grpSpPr>
            <a:xfrm>
              <a:off x="-1" y="4823692"/>
              <a:ext cx="1482723" cy="646317"/>
              <a:chOff x="0" y="0"/>
              <a:chExt cx="1482722" cy="646316"/>
            </a:xfrm>
          </p:grpSpPr>
          <p:sp>
            <p:nvSpPr>
              <p:cNvPr id="264" name="Freeform 15"/>
              <p:cNvSpPr/>
              <p:nvPr/>
            </p:nvSpPr>
            <p:spPr>
              <a:xfrm>
                <a:off x="0" y="-1"/>
                <a:ext cx="1482723" cy="646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5" name="Freeform 25"/>
              <p:cNvSpPr/>
              <p:nvPr/>
            </p:nvSpPr>
            <p:spPr>
              <a:xfrm>
                <a:off x="52501" y="51898"/>
                <a:ext cx="1378324" cy="541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67" name="(…)"/>
            <p:cNvSpPr txBox="1"/>
            <p:nvPr/>
          </p:nvSpPr>
          <p:spPr>
            <a:xfrm>
              <a:off x="4711982" y="4936083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70" name="Group"/>
            <p:cNvGrpSpPr/>
            <p:nvPr/>
          </p:nvGrpSpPr>
          <p:grpSpPr>
            <a:xfrm>
              <a:off x="1577003" y="4836392"/>
              <a:ext cx="1463695" cy="638023"/>
              <a:chOff x="0" y="0"/>
              <a:chExt cx="1463694" cy="638022"/>
            </a:xfrm>
          </p:grpSpPr>
          <p:sp>
            <p:nvSpPr>
              <p:cNvPr id="26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6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273" name="Group"/>
            <p:cNvGrpSpPr/>
            <p:nvPr/>
          </p:nvGrpSpPr>
          <p:grpSpPr>
            <a:xfrm>
              <a:off x="3144492" y="4836392"/>
              <a:ext cx="1463695" cy="638023"/>
              <a:chOff x="0" y="0"/>
              <a:chExt cx="1463694" cy="638022"/>
            </a:xfrm>
          </p:grpSpPr>
          <p:sp>
            <p:nvSpPr>
              <p:cNvPr id="27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7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74" name="(…)"/>
            <p:cNvSpPr txBox="1"/>
            <p:nvPr/>
          </p:nvSpPr>
          <p:spPr>
            <a:xfrm>
              <a:off x="9906752" y="5095205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77" name="Group"/>
            <p:cNvGrpSpPr/>
            <p:nvPr/>
          </p:nvGrpSpPr>
          <p:grpSpPr>
            <a:xfrm>
              <a:off x="8635831" y="4801592"/>
              <a:ext cx="1007037" cy="1005141"/>
              <a:chOff x="0" y="0"/>
              <a:chExt cx="1007036" cy="1005140"/>
            </a:xfrm>
          </p:grpSpPr>
          <p:sp>
            <p:nvSpPr>
              <p:cNvPr id="275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76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78" name="Line 14"/>
            <p:cNvSpPr/>
            <p:nvPr/>
          </p:nvSpPr>
          <p:spPr>
            <a:xfrm flipV="1">
              <a:off x="2359225" y="1932067"/>
              <a:ext cx="2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79" name="Line 14"/>
            <p:cNvSpPr/>
            <p:nvPr/>
          </p:nvSpPr>
          <p:spPr>
            <a:xfrm flipH="1" flipV="1">
              <a:off x="2312524" y="1928465"/>
              <a:ext cx="11181165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0" name="Line 14"/>
            <p:cNvSpPr/>
            <p:nvPr/>
          </p:nvSpPr>
          <p:spPr>
            <a:xfrm flipV="1">
              <a:off x="13549800" y="1932067"/>
              <a:ext cx="1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1" name="Oval 23"/>
            <p:cNvSpPr/>
            <p:nvPr/>
          </p:nvSpPr>
          <p:spPr>
            <a:xfrm>
              <a:off x="13450081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2" name="Oval 23"/>
            <p:cNvSpPr/>
            <p:nvPr/>
          </p:nvSpPr>
          <p:spPr>
            <a:xfrm>
              <a:off x="7793694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3" name="Oval 23"/>
            <p:cNvSpPr/>
            <p:nvPr/>
          </p:nvSpPr>
          <p:spPr>
            <a:xfrm>
              <a:off x="2290445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4" name="Line 14"/>
            <p:cNvSpPr/>
            <p:nvPr/>
          </p:nvSpPr>
          <p:spPr>
            <a:xfrm flipV="1">
              <a:off x="741360" y="4279976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5" name="Line 14"/>
            <p:cNvSpPr/>
            <p:nvPr/>
          </p:nvSpPr>
          <p:spPr>
            <a:xfrm flipV="1">
              <a:off x="2308849" y="3665341"/>
              <a:ext cx="2" cy="115573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6" name="Line 14"/>
            <p:cNvSpPr/>
            <p:nvPr/>
          </p:nvSpPr>
          <p:spPr>
            <a:xfrm flipV="1">
              <a:off x="3876337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7" name="Line 14"/>
            <p:cNvSpPr/>
            <p:nvPr/>
          </p:nvSpPr>
          <p:spPr>
            <a:xfrm flipH="1" flipV="1">
              <a:off x="752158" y="4274625"/>
              <a:ext cx="3113384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88" name="Oval 23"/>
            <p:cNvSpPr/>
            <p:nvPr/>
          </p:nvSpPr>
          <p:spPr>
            <a:xfrm>
              <a:off x="657732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89" name="Oval 23"/>
            <p:cNvSpPr/>
            <p:nvPr/>
          </p:nvSpPr>
          <p:spPr>
            <a:xfrm>
              <a:off x="2223595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290" name="Oval 23"/>
            <p:cNvSpPr/>
            <p:nvPr/>
          </p:nvSpPr>
          <p:spPr>
            <a:xfrm>
              <a:off x="3791085" y="4185176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293" name="Group"/>
            <p:cNvGrpSpPr/>
            <p:nvPr/>
          </p:nvGrpSpPr>
          <p:grpSpPr>
            <a:xfrm>
              <a:off x="11226295" y="4827839"/>
              <a:ext cx="1463695" cy="638023"/>
              <a:chOff x="0" y="0"/>
              <a:chExt cx="1463694" cy="638022"/>
            </a:xfrm>
          </p:grpSpPr>
          <p:sp>
            <p:nvSpPr>
              <p:cNvPr id="291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2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294" name="(…)"/>
            <p:cNvSpPr txBox="1"/>
            <p:nvPr/>
          </p:nvSpPr>
          <p:spPr>
            <a:xfrm>
              <a:off x="15928764" y="4940231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297" name="Group"/>
            <p:cNvGrpSpPr/>
            <p:nvPr/>
          </p:nvGrpSpPr>
          <p:grpSpPr>
            <a:xfrm>
              <a:off x="12793785" y="4827839"/>
              <a:ext cx="1463695" cy="638023"/>
              <a:chOff x="0" y="0"/>
              <a:chExt cx="1463694" cy="638022"/>
            </a:xfrm>
          </p:grpSpPr>
          <p:sp>
            <p:nvSpPr>
              <p:cNvPr id="295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6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00" name="Group"/>
            <p:cNvGrpSpPr/>
            <p:nvPr/>
          </p:nvGrpSpPr>
          <p:grpSpPr>
            <a:xfrm>
              <a:off x="14361275" y="4827839"/>
              <a:ext cx="1463695" cy="638023"/>
              <a:chOff x="0" y="0"/>
              <a:chExt cx="1463694" cy="638022"/>
            </a:xfrm>
          </p:grpSpPr>
          <p:sp>
            <p:nvSpPr>
              <p:cNvPr id="298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299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01" name="Line 14"/>
            <p:cNvSpPr/>
            <p:nvPr/>
          </p:nvSpPr>
          <p:spPr>
            <a:xfrm flipV="1">
              <a:off x="11958141" y="428412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2" name="Line 14"/>
            <p:cNvSpPr/>
            <p:nvPr/>
          </p:nvSpPr>
          <p:spPr>
            <a:xfrm flipV="1">
              <a:off x="13525632" y="3636907"/>
              <a:ext cx="2" cy="118832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3" name="Line 14"/>
            <p:cNvSpPr/>
            <p:nvPr/>
          </p:nvSpPr>
          <p:spPr>
            <a:xfrm flipV="1">
              <a:off x="15093121" y="427877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4" name="Line 14"/>
            <p:cNvSpPr/>
            <p:nvPr/>
          </p:nvSpPr>
          <p:spPr>
            <a:xfrm flipH="1" flipV="1">
              <a:off x="11976223" y="4268885"/>
              <a:ext cx="3113385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5" name="Oval 23"/>
            <p:cNvSpPr/>
            <p:nvPr/>
          </p:nvSpPr>
          <p:spPr>
            <a:xfrm>
              <a:off x="11872888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6" name="Oval 23"/>
            <p:cNvSpPr/>
            <p:nvPr/>
          </p:nvSpPr>
          <p:spPr>
            <a:xfrm>
              <a:off x="13440378" y="4178917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7" name="Oval 23"/>
            <p:cNvSpPr/>
            <p:nvPr/>
          </p:nvSpPr>
          <p:spPr>
            <a:xfrm>
              <a:off x="15007868" y="4189323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08" name="Line 14"/>
            <p:cNvSpPr/>
            <p:nvPr/>
          </p:nvSpPr>
          <p:spPr>
            <a:xfrm flipV="1">
              <a:off x="7877944" y="3630607"/>
              <a:ext cx="2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09" name="Line 14"/>
            <p:cNvSpPr/>
            <p:nvPr/>
          </p:nvSpPr>
          <p:spPr>
            <a:xfrm flipV="1">
              <a:off x="9148899" y="4277926"/>
              <a:ext cx="2" cy="52717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0" name="Line 14"/>
            <p:cNvSpPr/>
            <p:nvPr/>
          </p:nvSpPr>
          <p:spPr>
            <a:xfrm flipH="1">
              <a:off x="6603903" y="4274625"/>
              <a:ext cx="2529051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1" name="Oval 23"/>
            <p:cNvSpPr/>
            <p:nvPr/>
          </p:nvSpPr>
          <p:spPr>
            <a:xfrm>
              <a:off x="7792691" y="418162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12" name="Oval 23"/>
            <p:cNvSpPr/>
            <p:nvPr/>
          </p:nvSpPr>
          <p:spPr>
            <a:xfrm>
              <a:off x="9053092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13" name="DB X"/>
            <p:cNvSpPr txBox="1"/>
            <p:nvPr/>
          </p:nvSpPr>
          <p:spPr>
            <a:xfrm>
              <a:off x="308691" y="4931374"/>
              <a:ext cx="890527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314" name="DB Y"/>
            <p:cNvSpPr txBox="1"/>
            <p:nvPr/>
          </p:nvSpPr>
          <p:spPr>
            <a:xfrm>
              <a:off x="1888774" y="4931374"/>
              <a:ext cx="86533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315" name="DB Z"/>
            <p:cNvSpPr txBox="1"/>
            <p:nvPr/>
          </p:nvSpPr>
          <p:spPr>
            <a:xfrm>
              <a:off x="3487201" y="4927352"/>
              <a:ext cx="87265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316" name="Line 14"/>
            <p:cNvSpPr/>
            <p:nvPr/>
          </p:nvSpPr>
          <p:spPr>
            <a:xfrm flipV="1">
              <a:off x="732318" y="5480766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7" name="Line 14"/>
            <p:cNvSpPr/>
            <p:nvPr/>
          </p:nvSpPr>
          <p:spPr>
            <a:xfrm flipV="1">
              <a:off x="2308849" y="548501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8" name="Line 14"/>
            <p:cNvSpPr/>
            <p:nvPr/>
          </p:nvSpPr>
          <p:spPr>
            <a:xfrm flipV="1">
              <a:off x="3873152" y="547729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19" name="Line 14"/>
            <p:cNvSpPr/>
            <p:nvPr/>
          </p:nvSpPr>
          <p:spPr>
            <a:xfrm flipH="1" flipV="1">
              <a:off x="13539325" y="6100329"/>
              <a:ext cx="3132786" cy="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0" name="Line 14"/>
            <p:cNvSpPr/>
            <p:nvPr/>
          </p:nvSpPr>
          <p:spPr>
            <a:xfrm flipV="1">
              <a:off x="16714108" y="7326642"/>
              <a:ext cx="2" cy="25125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1" name="Line 14"/>
            <p:cNvSpPr/>
            <p:nvPr/>
          </p:nvSpPr>
          <p:spPr>
            <a:xfrm flipV="1">
              <a:off x="6588466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2" name="Male"/>
            <p:cNvSpPr/>
            <p:nvPr/>
          </p:nvSpPr>
          <p:spPr>
            <a:xfrm>
              <a:off x="7764497" y="4965827"/>
              <a:ext cx="233041" cy="62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3" name="Male"/>
            <p:cNvSpPr/>
            <p:nvPr/>
          </p:nvSpPr>
          <p:spPr>
            <a:xfrm>
              <a:off x="9022825" y="4987410"/>
              <a:ext cx="233040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24" name="Male"/>
            <p:cNvSpPr/>
            <p:nvPr/>
          </p:nvSpPr>
          <p:spPr>
            <a:xfrm>
              <a:off x="6480981" y="4965578"/>
              <a:ext cx="233041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329" name="Group"/>
            <p:cNvGrpSpPr/>
            <p:nvPr/>
          </p:nvGrpSpPr>
          <p:grpSpPr>
            <a:xfrm>
              <a:off x="16298259" y="7589035"/>
              <a:ext cx="856891" cy="855279"/>
              <a:chOff x="0" y="0"/>
              <a:chExt cx="856890" cy="855278"/>
            </a:xfrm>
          </p:grpSpPr>
          <p:grpSp>
            <p:nvGrpSpPr>
              <p:cNvPr id="327" name="Group"/>
              <p:cNvGrpSpPr/>
              <p:nvPr/>
            </p:nvGrpSpPr>
            <p:grpSpPr>
              <a:xfrm>
                <a:off x="-1" y="-1"/>
                <a:ext cx="856892" cy="855279"/>
                <a:chOff x="0" y="0"/>
                <a:chExt cx="856890" cy="855278"/>
              </a:xfrm>
            </p:grpSpPr>
            <p:sp>
              <p:nvSpPr>
                <p:cNvPr id="325" name="Oval 8"/>
                <p:cNvSpPr/>
                <p:nvPr/>
              </p:nvSpPr>
              <p:spPr>
                <a:xfrm>
                  <a:off x="-1" y="-1"/>
                  <a:ext cx="856891" cy="855279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326" name="Oval 18"/>
                <p:cNvSpPr/>
                <p:nvPr/>
              </p:nvSpPr>
              <p:spPr>
                <a:xfrm>
                  <a:off x="70131" y="69324"/>
                  <a:ext cx="717435" cy="716629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28" name="Male"/>
              <p:cNvSpPr/>
              <p:nvPr/>
            </p:nvSpPr>
            <p:spPr>
              <a:xfrm>
                <a:off x="329293" y="139747"/>
                <a:ext cx="198296" cy="535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</a:defRPr>
                </a:pPr>
                <a:endParaRPr/>
              </a:p>
            </p:txBody>
          </p:sp>
        </p:grpSp>
        <p:grpSp>
          <p:nvGrpSpPr>
            <p:cNvPr id="332" name="Group"/>
            <p:cNvGrpSpPr/>
            <p:nvPr/>
          </p:nvGrpSpPr>
          <p:grpSpPr>
            <a:xfrm>
              <a:off x="12822100" y="6668230"/>
              <a:ext cx="1463695" cy="638023"/>
              <a:chOff x="0" y="0"/>
              <a:chExt cx="1463694" cy="638022"/>
            </a:xfrm>
          </p:grpSpPr>
          <p:sp>
            <p:nvSpPr>
              <p:cNvPr id="330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1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33" name="(…)"/>
            <p:cNvSpPr txBox="1"/>
            <p:nvPr/>
          </p:nvSpPr>
          <p:spPr>
            <a:xfrm>
              <a:off x="11964559" y="6786930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14389591" y="6668230"/>
              <a:ext cx="1463695" cy="638023"/>
              <a:chOff x="0" y="0"/>
              <a:chExt cx="1463694" cy="638022"/>
            </a:xfrm>
          </p:grpSpPr>
          <p:sp>
            <p:nvSpPr>
              <p:cNvPr id="334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5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15957080" y="6668230"/>
              <a:ext cx="1463695" cy="638023"/>
              <a:chOff x="0" y="0"/>
              <a:chExt cx="1463694" cy="638022"/>
            </a:xfrm>
          </p:grpSpPr>
          <p:sp>
            <p:nvSpPr>
              <p:cNvPr id="337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38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40" name="Line 14"/>
            <p:cNvSpPr/>
            <p:nvPr/>
          </p:nvSpPr>
          <p:spPr>
            <a:xfrm flipV="1">
              <a:off x="13553946" y="6124513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1" name="Line 14"/>
            <p:cNvSpPr/>
            <p:nvPr/>
          </p:nvSpPr>
          <p:spPr>
            <a:xfrm flipV="1">
              <a:off x="15121437" y="5477298"/>
              <a:ext cx="2" cy="118831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2" name="Line 14"/>
            <p:cNvSpPr/>
            <p:nvPr/>
          </p:nvSpPr>
          <p:spPr>
            <a:xfrm flipV="1">
              <a:off x="16688925" y="6119162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43" name="APPS"/>
            <p:cNvSpPr txBox="1"/>
            <p:nvPr/>
          </p:nvSpPr>
          <p:spPr>
            <a:xfrm>
              <a:off x="13099563" y="6780230"/>
              <a:ext cx="902381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344" name="DATA"/>
            <p:cNvSpPr txBox="1"/>
            <p:nvPr/>
          </p:nvSpPr>
          <p:spPr>
            <a:xfrm>
              <a:off x="14705258" y="6775805"/>
              <a:ext cx="89052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345" name="PEOPLE"/>
            <p:cNvSpPr txBox="1"/>
            <p:nvPr/>
          </p:nvSpPr>
          <p:spPr>
            <a:xfrm>
              <a:off x="16083838" y="6783738"/>
              <a:ext cx="1260543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346" name="Oval 23"/>
            <p:cNvSpPr/>
            <p:nvPr/>
          </p:nvSpPr>
          <p:spPr>
            <a:xfrm>
              <a:off x="13462675" y="6034573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7" name="Oval 23"/>
            <p:cNvSpPr/>
            <p:nvPr/>
          </p:nvSpPr>
          <p:spPr>
            <a:xfrm>
              <a:off x="15035179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8" name="Oval 23"/>
            <p:cNvSpPr/>
            <p:nvPr/>
          </p:nvSpPr>
          <p:spPr>
            <a:xfrm>
              <a:off x="16602668" y="6013067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49" name="LOG IN"/>
            <p:cNvSpPr txBox="1"/>
            <p:nvPr/>
          </p:nvSpPr>
          <p:spPr>
            <a:xfrm>
              <a:off x="7272835" y="6780562"/>
              <a:ext cx="1260543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50" name="Shape"/>
            <p:cNvSpPr/>
            <p:nvPr/>
          </p:nvSpPr>
          <p:spPr>
            <a:xfrm rot="16200000">
              <a:off x="7626050" y="6171186"/>
              <a:ext cx="545528" cy="32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51" name="WORK HERE"/>
            <p:cNvSpPr txBox="1"/>
            <p:nvPr/>
          </p:nvSpPr>
          <p:spPr>
            <a:xfrm>
              <a:off x="13122068" y="7910890"/>
              <a:ext cx="228705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352" name="PRO 1"/>
            <p:cNvSpPr txBox="1"/>
            <p:nvPr/>
          </p:nvSpPr>
          <p:spPr>
            <a:xfrm>
              <a:off x="11471820" y="4956667"/>
              <a:ext cx="99337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1</a:t>
              </a:r>
            </a:p>
          </p:txBody>
        </p:sp>
        <p:sp>
          <p:nvSpPr>
            <p:cNvPr id="353" name="PRO 2"/>
            <p:cNvSpPr txBox="1"/>
            <p:nvPr/>
          </p:nvSpPr>
          <p:spPr>
            <a:xfrm>
              <a:off x="13064818" y="4950689"/>
              <a:ext cx="99658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2</a:t>
              </a:r>
            </a:p>
          </p:txBody>
        </p:sp>
        <p:sp>
          <p:nvSpPr>
            <p:cNvPr id="354" name="PRO 3"/>
            <p:cNvSpPr txBox="1"/>
            <p:nvPr/>
          </p:nvSpPr>
          <p:spPr>
            <a:xfrm>
              <a:off x="14632096" y="4956667"/>
              <a:ext cx="949332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3</a:t>
              </a:r>
            </a:p>
          </p:txBody>
        </p:sp>
        <p:sp>
          <p:nvSpPr>
            <p:cNvPr id="355" name="Shape"/>
            <p:cNvSpPr/>
            <p:nvPr/>
          </p:nvSpPr>
          <p:spPr>
            <a:xfrm>
              <a:off x="15467583" y="7971319"/>
              <a:ext cx="545528" cy="3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56" name="Oval 23"/>
            <p:cNvSpPr/>
            <p:nvPr/>
          </p:nvSpPr>
          <p:spPr>
            <a:xfrm>
              <a:off x="6513700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57" name="PEOPLE"/>
            <p:cNvSpPr txBox="1"/>
            <p:nvPr/>
          </p:nvSpPr>
          <p:spPr>
            <a:xfrm>
              <a:off x="7161797" y="2901825"/>
              <a:ext cx="148261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</p:grpSp>
      <p:sp>
        <p:nvSpPr>
          <p:cNvPr id="359" name="Rectangle"/>
          <p:cNvSpPr/>
          <p:nvPr/>
        </p:nvSpPr>
        <p:spPr>
          <a:xfrm>
            <a:off x="1619250" y="3329582"/>
            <a:ext cx="21132800" cy="9341916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3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3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3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ounded Rectangle"/>
          <p:cNvSpPr/>
          <p:nvPr/>
        </p:nvSpPr>
        <p:spPr>
          <a:xfrm>
            <a:off x="12242338" y="4316929"/>
            <a:ext cx="10457382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1418137" y="4316929"/>
            <a:ext cx="10457383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367" name="Your private directory.…"/>
          <p:cNvSpPr txBox="1"/>
          <p:nvPr/>
        </p:nvSpPr>
        <p:spPr>
          <a:xfrm>
            <a:off x="2574668" y="6909899"/>
            <a:ext cx="5099895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8041206" y="5917907"/>
            <a:ext cx="3163749" cy="5647985"/>
            <a:chOff x="0" y="0"/>
            <a:chExt cx="3163748" cy="5647984"/>
          </a:xfrm>
        </p:grpSpPr>
        <p:sp>
          <p:nvSpPr>
            <p:cNvPr id="368" name="Line 14"/>
            <p:cNvSpPr/>
            <p:nvPr/>
          </p:nvSpPr>
          <p:spPr>
            <a:xfrm flipV="1">
              <a:off x="1591252" y="867443"/>
              <a:ext cx="2" cy="63956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69" name="Freeform 15"/>
            <p:cNvSpPr/>
            <p:nvPr/>
          </p:nvSpPr>
          <p:spPr>
            <a:xfrm>
              <a:off x="355932" y="1520137"/>
              <a:ext cx="2513711" cy="8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70" name="Freeform 25"/>
            <p:cNvSpPr/>
            <p:nvPr/>
          </p:nvSpPr>
          <p:spPr>
            <a:xfrm>
              <a:off x="444941" y="1589104"/>
              <a:ext cx="2336718" cy="72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373" name="Group"/>
            <p:cNvGrpSpPr/>
            <p:nvPr/>
          </p:nvGrpSpPr>
          <p:grpSpPr>
            <a:xfrm>
              <a:off x="0" y="3423482"/>
              <a:ext cx="897751" cy="896063"/>
              <a:chOff x="0" y="0"/>
              <a:chExt cx="897750" cy="896061"/>
            </a:xfrm>
          </p:grpSpPr>
          <p:sp>
            <p:nvSpPr>
              <p:cNvPr id="371" name="Oval 8"/>
              <p:cNvSpPr/>
              <p:nvPr/>
            </p:nvSpPr>
            <p:spPr>
              <a:xfrm>
                <a:off x="-1" y="-1"/>
                <a:ext cx="897752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2" name="Oval 18"/>
              <p:cNvSpPr/>
              <p:nvPr/>
            </p:nvSpPr>
            <p:spPr>
              <a:xfrm>
                <a:off x="73475" y="72630"/>
                <a:ext cx="751645" cy="750801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376" name="Group"/>
            <p:cNvGrpSpPr/>
            <p:nvPr/>
          </p:nvGrpSpPr>
          <p:grpSpPr>
            <a:xfrm>
              <a:off x="1144227" y="3425566"/>
              <a:ext cx="897751" cy="896061"/>
              <a:chOff x="0" y="0"/>
              <a:chExt cx="897750" cy="896060"/>
            </a:xfrm>
          </p:grpSpPr>
          <p:sp>
            <p:nvSpPr>
              <p:cNvPr id="374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5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77" name="PEOPLE"/>
            <p:cNvSpPr txBox="1"/>
            <p:nvPr/>
          </p:nvSpPr>
          <p:spPr>
            <a:xfrm>
              <a:off x="877236" y="1694623"/>
              <a:ext cx="150793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grpSp>
          <p:nvGrpSpPr>
            <p:cNvPr id="380" name="Group"/>
            <p:cNvGrpSpPr/>
            <p:nvPr/>
          </p:nvGrpSpPr>
          <p:grpSpPr>
            <a:xfrm>
              <a:off x="2265998" y="3425566"/>
              <a:ext cx="897751" cy="896061"/>
              <a:chOff x="0" y="0"/>
              <a:chExt cx="897750" cy="896060"/>
            </a:xfrm>
          </p:grpSpPr>
          <p:sp>
            <p:nvSpPr>
              <p:cNvPr id="378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79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81" name="Line 14"/>
            <p:cNvSpPr/>
            <p:nvPr/>
          </p:nvSpPr>
          <p:spPr>
            <a:xfrm flipV="1">
              <a:off x="1590357" y="2381658"/>
              <a:ext cx="2" cy="103031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2" name="Line 14"/>
            <p:cNvSpPr/>
            <p:nvPr/>
          </p:nvSpPr>
          <p:spPr>
            <a:xfrm flipV="1">
              <a:off x="2723387" y="2958729"/>
              <a:ext cx="2" cy="46996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3" name="Line 14"/>
            <p:cNvSpPr/>
            <p:nvPr/>
          </p:nvSpPr>
          <p:spPr>
            <a:xfrm flipH="1" flipV="1">
              <a:off x="454577" y="2955785"/>
              <a:ext cx="2254596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4" name="Oval 23"/>
            <p:cNvSpPr/>
            <p:nvPr/>
          </p:nvSpPr>
          <p:spPr>
            <a:xfrm>
              <a:off x="1514355" y="2872878"/>
              <a:ext cx="153795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5" name="Oval 23"/>
            <p:cNvSpPr/>
            <p:nvPr/>
          </p:nvSpPr>
          <p:spPr>
            <a:xfrm>
              <a:off x="2637974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386" name="Line 14"/>
            <p:cNvSpPr/>
            <p:nvPr/>
          </p:nvSpPr>
          <p:spPr>
            <a:xfrm flipV="1">
              <a:off x="440815" y="2955785"/>
              <a:ext cx="2" cy="47584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7" name="Male"/>
            <p:cNvSpPr/>
            <p:nvPr/>
          </p:nvSpPr>
          <p:spPr>
            <a:xfrm>
              <a:off x="1489221" y="3571978"/>
              <a:ext cx="207752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8" name="Male"/>
            <p:cNvSpPr/>
            <p:nvPr/>
          </p:nvSpPr>
          <p:spPr>
            <a:xfrm>
              <a:off x="2610996" y="3591218"/>
              <a:ext cx="207750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89" name="Male"/>
            <p:cNvSpPr/>
            <p:nvPr/>
          </p:nvSpPr>
          <p:spPr>
            <a:xfrm>
              <a:off x="344995" y="3571756"/>
              <a:ext cx="207751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90" name="LOG IN"/>
            <p:cNvSpPr txBox="1"/>
            <p:nvPr/>
          </p:nvSpPr>
          <p:spPr>
            <a:xfrm>
              <a:off x="1050916" y="5163486"/>
              <a:ext cx="1280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LOG IN</a:t>
              </a:r>
            </a:p>
          </p:txBody>
        </p:sp>
        <p:sp>
          <p:nvSpPr>
            <p:cNvPr id="391" name="Shape"/>
            <p:cNvSpPr/>
            <p:nvPr/>
          </p:nvSpPr>
          <p:spPr>
            <a:xfrm rot="16200000">
              <a:off x="1365798" y="4646529"/>
              <a:ext cx="486327" cy="28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392" name="Oval 23"/>
            <p:cNvSpPr/>
            <p:nvPr/>
          </p:nvSpPr>
          <p:spPr>
            <a:xfrm>
              <a:off x="374162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323801" y="0"/>
              <a:ext cx="2556402" cy="849378"/>
              <a:chOff x="0" y="0"/>
              <a:chExt cx="2556401" cy="849377"/>
            </a:xfrm>
          </p:grpSpPr>
          <p:sp>
            <p:nvSpPr>
              <p:cNvPr id="393" name="Freeform 15"/>
              <p:cNvSpPr/>
              <p:nvPr/>
            </p:nvSpPr>
            <p:spPr>
              <a:xfrm>
                <a:off x="-1" y="0"/>
                <a:ext cx="2556403" cy="849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394" name="Freeform 25"/>
              <p:cNvSpPr/>
              <p:nvPr/>
            </p:nvSpPr>
            <p:spPr>
              <a:xfrm>
                <a:off x="90519" y="68203"/>
                <a:ext cx="2376403" cy="712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396" name="HOME"/>
            <p:cNvSpPr txBox="1"/>
            <p:nvPr/>
          </p:nvSpPr>
          <p:spPr>
            <a:xfrm>
              <a:off x="1075178" y="172371"/>
              <a:ext cx="1104588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398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/home/people/username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7996558" y="6031360"/>
            <a:ext cx="4118081" cy="5158887"/>
            <a:chOff x="0" y="0"/>
            <a:chExt cx="4118079" cy="5158886"/>
          </a:xfrm>
        </p:grpSpPr>
        <p:grpSp>
          <p:nvGrpSpPr>
            <p:cNvPr id="401" name="Group"/>
            <p:cNvGrpSpPr/>
            <p:nvPr/>
          </p:nvGrpSpPr>
          <p:grpSpPr>
            <a:xfrm>
              <a:off x="777822" y="1538064"/>
              <a:ext cx="2519816" cy="860959"/>
              <a:chOff x="0" y="0"/>
              <a:chExt cx="2519815" cy="860957"/>
            </a:xfrm>
          </p:grpSpPr>
          <p:sp>
            <p:nvSpPr>
              <p:cNvPr id="399" name="Freeform 15"/>
              <p:cNvSpPr/>
              <p:nvPr/>
            </p:nvSpPr>
            <p:spPr>
              <a:xfrm>
                <a:off x="-1" y="-1"/>
                <a:ext cx="2519817" cy="86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0" name="Freeform 25"/>
              <p:cNvSpPr/>
              <p:nvPr/>
            </p:nvSpPr>
            <p:spPr>
              <a:xfrm>
                <a:off x="89223" y="69133"/>
                <a:ext cx="2342395" cy="721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02" name="DATABASES"/>
            <p:cNvSpPr txBox="1"/>
            <p:nvPr/>
          </p:nvSpPr>
          <p:spPr>
            <a:xfrm>
              <a:off x="995250" y="1701930"/>
              <a:ext cx="216731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DATABASES</a:t>
              </a:r>
            </a:p>
          </p:txBody>
        </p:sp>
        <p:sp>
          <p:nvSpPr>
            <p:cNvPr id="403" name="(…)"/>
            <p:cNvSpPr txBox="1"/>
            <p:nvPr/>
          </p:nvSpPr>
          <p:spPr>
            <a:xfrm>
              <a:off x="370279" y="4674389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04" name="(…)"/>
            <p:cNvSpPr txBox="1"/>
            <p:nvPr/>
          </p:nvSpPr>
          <p:spPr>
            <a:xfrm>
              <a:off x="1740755" y="4663533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sp>
          <p:nvSpPr>
            <p:cNvPr id="405" name="(…)"/>
            <p:cNvSpPr txBox="1"/>
            <p:nvPr/>
          </p:nvSpPr>
          <p:spPr>
            <a:xfrm>
              <a:off x="3125918" y="4663533"/>
              <a:ext cx="67630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(…)</a:t>
              </a:r>
            </a:p>
          </p:txBody>
        </p:sp>
        <p:grpSp>
          <p:nvGrpSpPr>
            <p:cNvPr id="408" name="Group"/>
            <p:cNvGrpSpPr/>
            <p:nvPr/>
          </p:nvGrpSpPr>
          <p:grpSpPr>
            <a:xfrm>
              <a:off x="0" y="3448712"/>
              <a:ext cx="1325026" cy="577577"/>
              <a:chOff x="0" y="0"/>
              <a:chExt cx="1325025" cy="577576"/>
            </a:xfrm>
          </p:grpSpPr>
          <p:sp>
            <p:nvSpPr>
              <p:cNvPr id="406" name="Freeform 15"/>
              <p:cNvSpPr/>
              <p:nvPr/>
            </p:nvSpPr>
            <p:spPr>
              <a:xfrm>
                <a:off x="-1" y="0"/>
                <a:ext cx="1325027" cy="577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07" name="Freeform 25"/>
              <p:cNvSpPr/>
              <p:nvPr/>
            </p:nvSpPr>
            <p:spPr>
              <a:xfrm>
                <a:off x="46917" y="46378"/>
                <a:ext cx="1231731" cy="484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11" name="Group"/>
            <p:cNvGrpSpPr/>
            <p:nvPr/>
          </p:nvGrpSpPr>
          <p:grpSpPr>
            <a:xfrm>
              <a:off x="1409279" y="3448712"/>
              <a:ext cx="1308023" cy="570165"/>
              <a:chOff x="0" y="0"/>
              <a:chExt cx="1308021" cy="570164"/>
            </a:xfrm>
          </p:grpSpPr>
          <p:sp>
            <p:nvSpPr>
              <p:cNvPr id="409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10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>
              <a:off x="2810058" y="3448712"/>
              <a:ext cx="1308022" cy="570165"/>
              <a:chOff x="0" y="0"/>
              <a:chExt cx="1308021" cy="570164"/>
            </a:xfrm>
          </p:grpSpPr>
          <p:sp>
            <p:nvSpPr>
              <p:cNvPr id="412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13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15" name="Line 14"/>
            <p:cNvSpPr/>
            <p:nvPr/>
          </p:nvSpPr>
          <p:spPr>
            <a:xfrm flipV="1">
              <a:off x="2037729" y="852224"/>
              <a:ext cx="3" cy="64111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6" name="Line 14"/>
            <p:cNvSpPr/>
            <p:nvPr/>
          </p:nvSpPr>
          <p:spPr>
            <a:xfrm flipV="1">
              <a:off x="2063288" y="2413559"/>
              <a:ext cx="1" cy="10328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7" name="Line 14"/>
            <p:cNvSpPr/>
            <p:nvPr/>
          </p:nvSpPr>
          <p:spPr>
            <a:xfrm flipV="1">
              <a:off x="3464066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8" name="Line 14"/>
            <p:cNvSpPr/>
            <p:nvPr/>
          </p:nvSpPr>
          <p:spPr>
            <a:xfrm flipH="1" flipV="1">
              <a:off x="672161" y="2958041"/>
              <a:ext cx="2782258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19" name="Oval 23"/>
            <p:cNvSpPr/>
            <p:nvPr/>
          </p:nvSpPr>
          <p:spPr>
            <a:xfrm>
              <a:off x="1987103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20" name="Oval 23"/>
            <p:cNvSpPr/>
            <p:nvPr/>
          </p:nvSpPr>
          <p:spPr>
            <a:xfrm>
              <a:off x="3387880" y="2888759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421" name="DB X"/>
            <p:cNvSpPr txBox="1"/>
            <p:nvPr/>
          </p:nvSpPr>
          <p:spPr>
            <a:xfrm>
              <a:off x="275862" y="3522463"/>
              <a:ext cx="7958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X</a:t>
              </a:r>
            </a:p>
          </p:txBody>
        </p:sp>
        <p:sp>
          <p:nvSpPr>
            <p:cNvPr id="422" name="DB Y"/>
            <p:cNvSpPr txBox="1"/>
            <p:nvPr/>
          </p:nvSpPr>
          <p:spPr>
            <a:xfrm>
              <a:off x="1687893" y="3522463"/>
              <a:ext cx="77330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Y</a:t>
              </a:r>
            </a:p>
          </p:txBody>
        </p:sp>
        <p:sp>
          <p:nvSpPr>
            <p:cNvPr id="423" name="DB Z"/>
            <p:cNvSpPr txBox="1"/>
            <p:nvPr/>
          </p:nvSpPr>
          <p:spPr>
            <a:xfrm>
              <a:off x="3116316" y="3518870"/>
              <a:ext cx="779844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DB Z</a:t>
              </a:r>
            </a:p>
          </p:txBody>
        </p:sp>
        <p:sp>
          <p:nvSpPr>
            <p:cNvPr id="424" name="Line 14"/>
            <p:cNvSpPr/>
            <p:nvPr/>
          </p:nvSpPr>
          <p:spPr>
            <a:xfrm flipV="1">
              <a:off x="2063291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5" name="Line 14"/>
            <p:cNvSpPr/>
            <p:nvPr/>
          </p:nvSpPr>
          <p:spPr>
            <a:xfrm flipV="1">
              <a:off x="3461220" y="4032797"/>
              <a:ext cx="2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6" name="Line 14"/>
            <p:cNvSpPr/>
            <p:nvPr/>
          </p:nvSpPr>
          <p:spPr>
            <a:xfrm flipV="1">
              <a:off x="655853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7" name="Line 14"/>
            <p:cNvSpPr/>
            <p:nvPr/>
          </p:nvSpPr>
          <p:spPr>
            <a:xfrm flipV="1">
              <a:off x="655853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428" name="Oval 23"/>
            <p:cNvSpPr/>
            <p:nvPr/>
          </p:nvSpPr>
          <p:spPr>
            <a:xfrm>
              <a:off x="588526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grpSp>
          <p:nvGrpSpPr>
            <p:cNvPr id="431" name="Group"/>
            <p:cNvGrpSpPr/>
            <p:nvPr/>
          </p:nvGrpSpPr>
          <p:grpSpPr>
            <a:xfrm>
              <a:off x="779787" y="0"/>
              <a:ext cx="2515888" cy="826991"/>
              <a:chOff x="0" y="0"/>
              <a:chExt cx="2515886" cy="826990"/>
            </a:xfrm>
          </p:grpSpPr>
          <p:sp>
            <p:nvSpPr>
              <p:cNvPr id="429" name="Freeform 15"/>
              <p:cNvSpPr/>
              <p:nvPr/>
            </p:nvSpPr>
            <p:spPr>
              <a:xfrm>
                <a:off x="0" y="-1"/>
                <a:ext cx="2515887" cy="8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30" name="Freeform 25"/>
              <p:cNvSpPr/>
              <p:nvPr/>
            </p:nvSpPr>
            <p:spPr>
              <a:xfrm>
                <a:off x="89084" y="66406"/>
                <a:ext cx="2338742" cy="6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32" name="HOME"/>
            <p:cNvSpPr txBox="1"/>
            <p:nvPr/>
          </p:nvSpPr>
          <p:spPr>
            <a:xfrm>
              <a:off x="1476396" y="159135"/>
              <a:ext cx="1122667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</p:grpSp>
      <p:sp>
        <p:nvSpPr>
          <p:cNvPr id="434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/home/databases</a:t>
            </a:r>
          </a:p>
        </p:txBody>
      </p:sp>
      <p:sp>
        <p:nvSpPr>
          <p:cNvPr id="435" name="Shared database resource…"/>
          <p:cNvSpPr txBox="1"/>
          <p:nvPr/>
        </p:nvSpPr>
        <p:spPr>
          <a:xfrm>
            <a:off x="13943299" y="6886200"/>
            <a:ext cx="5099896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438" name="Group"/>
          <p:cNvGrpSpPr/>
          <p:nvPr/>
        </p:nvGrpSpPr>
        <p:grpSpPr>
          <a:xfrm>
            <a:off x="1847242" y="4741338"/>
            <a:ext cx="897753" cy="896063"/>
            <a:chOff x="0" y="0"/>
            <a:chExt cx="897751" cy="896061"/>
          </a:xfrm>
        </p:grpSpPr>
        <p:sp>
          <p:nvSpPr>
            <p:cNvPr id="436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37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39" name="1"/>
          <p:cNvSpPr txBox="1"/>
          <p:nvPr/>
        </p:nvSpPr>
        <p:spPr>
          <a:xfrm>
            <a:off x="2141528" y="49162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3275853" y="4715938"/>
            <a:ext cx="897751" cy="896063"/>
            <a:chOff x="0" y="0"/>
            <a:chExt cx="897750" cy="896061"/>
          </a:xfrm>
        </p:grpSpPr>
        <p:sp>
          <p:nvSpPr>
            <p:cNvPr id="440" name="Oval 8"/>
            <p:cNvSpPr/>
            <p:nvPr/>
          </p:nvSpPr>
          <p:spPr>
            <a:xfrm>
              <a:off x="-1" y="0"/>
              <a:ext cx="897751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1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43" name="2"/>
          <p:cNvSpPr txBox="1"/>
          <p:nvPr/>
        </p:nvSpPr>
        <p:spPr>
          <a:xfrm>
            <a:off x="13570139" y="49035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2210271" y="7043763"/>
            <a:ext cx="146293" cy="159899"/>
            <a:chOff x="-1" y="0"/>
            <a:chExt cx="146292" cy="159898"/>
          </a:xfrm>
        </p:grpSpPr>
        <p:sp>
          <p:nvSpPr>
            <p:cNvPr id="444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5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49" name="Group"/>
          <p:cNvGrpSpPr/>
          <p:nvPr/>
        </p:nvGrpSpPr>
        <p:grpSpPr>
          <a:xfrm>
            <a:off x="2210271" y="7805356"/>
            <a:ext cx="146293" cy="158717"/>
            <a:chOff x="-1" y="0"/>
            <a:chExt cx="146292" cy="158716"/>
          </a:xfrm>
        </p:grpSpPr>
        <p:sp>
          <p:nvSpPr>
            <p:cNvPr id="447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48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2210271" y="8810890"/>
            <a:ext cx="146293" cy="158717"/>
            <a:chOff x="-1" y="0"/>
            <a:chExt cx="146292" cy="158716"/>
          </a:xfrm>
        </p:grpSpPr>
        <p:sp>
          <p:nvSpPr>
            <p:cNvPr id="450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1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2210271" y="9653837"/>
            <a:ext cx="146293" cy="158717"/>
            <a:chOff x="-1" y="0"/>
            <a:chExt cx="146292" cy="158716"/>
          </a:xfrm>
        </p:grpSpPr>
        <p:sp>
          <p:nvSpPr>
            <p:cNvPr id="453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8" name="Group"/>
          <p:cNvGrpSpPr/>
          <p:nvPr/>
        </p:nvGrpSpPr>
        <p:grpSpPr>
          <a:xfrm>
            <a:off x="13638881" y="7043763"/>
            <a:ext cx="146293" cy="147199"/>
            <a:chOff x="-1" y="0"/>
            <a:chExt cx="146292" cy="147198"/>
          </a:xfrm>
        </p:grpSpPr>
        <p:sp>
          <p:nvSpPr>
            <p:cNvPr id="456" name="Oval 8"/>
            <p:cNvSpPr/>
            <p:nvPr/>
          </p:nvSpPr>
          <p:spPr>
            <a:xfrm>
              <a:off x="-2" y="0"/>
              <a:ext cx="146294" cy="1471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7" name="Oval 18"/>
            <p:cNvSpPr/>
            <p:nvPr/>
          </p:nvSpPr>
          <p:spPr>
            <a:xfrm>
              <a:off x="11972" y="11930"/>
              <a:ext cx="122485" cy="12333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9" name="Human genomes…"/>
          <p:cNvSpPr txBox="1"/>
          <p:nvPr/>
        </p:nvSpPr>
        <p:spPr>
          <a:xfrm>
            <a:off x="14531686" y="8202256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Human genomes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Blast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TCGA / GTEx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dbSNP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ClinVar / COSMIC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46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46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4265368" y="8352563"/>
            <a:ext cx="108193" cy="118253"/>
            <a:chOff x="-1" y="0"/>
            <a:chExt cx="108192" cy="118251"/>
          </a:xfrm>
        </p:grpSpPr>
        <p:sp>
          <p:nvSpPr>
            <p:cNvPr id="463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3638881" y="7811117"/>
            <a:ext cx="146293" cy="147197"/>
            <a:chOff x="-1" y="0"/>
            <a:chExt cx="146292" cy="147195"/>
          </a:xfrm>
        </p:grpSpPr>
        <p:sp>
          <p:nvSpPr>
            <p:cNvPr id="466" name="Oval 8"/>
            <p:cNvSpPr/>
            <p:nvPr/>
          </p:nvSpPr>
          <p:spPr>
            <a:xfrm>
              <a:off x="-2" y="0"/>
              <a:ext cx="146294" cy="14719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8"/>
            <p:cNvSpPr/>
            <p:nvPr/>
          </p:nvSpPr>
          <p:spPr>
            <a:xfrm>
              <a:off x="11972" y="11930"/>
              <a:ext cx="122485" cy="12333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4265368" y="8740840"/>
            <a:ext cx="108193" cy="118253"/>
            <a:chOff x="-1" y="0"/>
            <a:chExt cx="108192" cy="118251"/>
          </a:xfrm>
        </p:grpSpPr>
        <p:sp>
          <p:nvSpPr>
            <p:cNvPr id="469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14265368" y="9129114"/>
            <a:ext cx="108193" cy="118253"/>
            <a:chOff x="-1" y="0"/>
            <a:chExt cx="108192" cy="118251"/>
          </a:xfrm>
        </p:grpSpPr>
        <p:sp>
          <p:nvSpPr>
            <p:cNvPr id="472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7" name="Group"/>
          <p:cNvGrpSpPr/>
          <p:nvPr/>
        </p:nvGrpSpPr>
        <p:grpSpPr>
          <a:xfrm>
            <a:off x="14265368" y="9517390"/>
            <a:ext cx="108193" cy="118253"/>
            <a:chOff x="-1" y="0"/>
            <a:chExt cx="108192" cy="118251"/>
          </a:xfrm>
        </p:grpSpPr>
        <p:sp>
          <p:nvSpPr>
            <p:cNvPr id="475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6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14265368" y="9908358"/>
            <a:ext cx="108193" cy="118253"/>
            <a:chOff x="-1" y="0"/>
            <a:chExt cx="108192" cy="118251"/>
          </a:xfrm>
        </p:grpSpPr>
        <p:sp>
          <p:nvSpPr>
            <p:cNvPr id="478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9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3" name="Group"/>
          <p:cNvGrpSpPr/>
          <p:nvPr/>
        </p:nvGrpSpPr>
        <p:grpSpPr>
          <a:xfrm>
            <a:off x="14265368" y="10293940"/>
            <a:ext cx="108193" cy="118253"/>
            <a:chOff x="-1" y="0"/>
            <a:chExt cx="108192" cy="118251"/>
          </a:xfrm>
        </p:grpSpPr>
        <p:sp>
          <p:nvSpPr>
            <p:cNvPr id="481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2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ounded Rectangle"/>
          <p:cNvSpPr/>
          <p:nvPr/>
        </p:nvSpPr>
        <p:spPr>
          <a:xfrm>
            <a:off x="1731497" y="3912201"/>
            <a:ext cx="21289307" cy="8758146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486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487" name="Your project directory.…"/>
          <p:cNvSpPr txBox="1"/>
          <p:nvPr/>
        </p:nvSpPr>
        <p:spPr>
          <a:xfrm>
            <a:off x="3239247" y="6391354"/>
            <a:ext cx="7588847" cy="414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./apps : </a:t>
            </a:r>
            <a:r>
              <a:rPr b="0"/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./archive: </a:t>
            </a:r>
            <a:r>
              <a:rPr b="0"/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./scratch: </a:t>
            </a:r>
            <a:r>
              <a:rPr b="0"/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./review </a:t>
            </a:r>
            <a:r>
              <a:rPr b="0"/>
              <a:t>used for peer-review.</a:t>
            </a:r>
          </a:p>
        </p:txBody>
      </p:sp>
      <p:sp>
        <p:nvSpPr>
          <p:cNvPr id="488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/home/projects/project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2305500" y="4286341"/>
            <a:ext cx="897753" cy="896063"/>
            <a:chOff x="0" y="0"/>
            <a:chExt cx="897751" cy="896061"/>
          </a:xfrm>
        </p:grpSpPr>
        <p:sp>
          <p:nvSpPr>
            <p:cNvPr id="489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0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92" name="3"/>
          <p:cNvSpPr txBox="1"/>
          <p:nvPr/>
        </p:nvSpPr>
        <p:spPr>
          <a:xfrm>
            <a:off x="2599787" y="4461204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grpSp>
        <p:nvGrpSpPr>
          <p:cNvPr id="495" name="Group"/>
          <p:cNvGrpSpPr/>
          <p:nvPr/>
        </p:nvGrpSpPr>
        <p:grpSpPr>
          <a:xfrm>
            <a:off x="2668529" y="6548463"/>
            <a:ext cx="146293" cy="159899"/>
            <a:chOff x="-1" y="0"/>
            <a:chExt cx="146292" cy="159898"/>
          </a:xfrm>
        </p:grpSpPr>
        <p:sp>
          <p:nvSpPr>
            <p:cNvPr id="493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4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2668529" y="7274321"/>
            <a:ext cx="146293" cy="158717"/>
            <a:chOff x="-1" y="0"/>
            <a:chExt cx="146292" cy="158716"/>
          </a:xfrm>
        </p:grpSpPr>
        <p:sp>
          <p:nvSpPr>
            <p:cNvPr id="496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97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2668529" y="8723676"/>
            <a:ext cx="146293" cy="158717"/>
            <a:chOff x="-1" y="0"/>
            <a:chExt cx="146292" cy="158716"/>
          </a:xfrm>
        </p:grpSpPr>
        <p:sp>
          <p:nvSpPr>
            <p:cNvPr id="499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00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4" name="Group"/>
          <p:cNvGrpSpPr/>
          <p:nvPr/>
        </p:nvGrpSpPr>
        <p:grpSpPr>
          <a:xfrm>
            <a:off x="2668529" y="9852491"/>
            <a:ext cx="146293" cy="158717"/>
            <a:chOff x="-1" y="0"/>
            <a:chExt cx="146292" cy="158716"/>
          </a:xfrm>
        </p:grpSpPr>
        <p:sp>
          <p:nvSpPr>
            <p:cNvPr id="502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0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07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505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C2 SANDBOX STRUCTURE</a:t>
              </a:r>
            </a:p>
          </p:txBody>
        </p:sp>
        <p:sp>
          <p:nvSpPr>
            <p:cNvPr id="506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10395845" y="4561309"/>
            <a:ext cx="12445839" cy="7459931"/>
            <a:chOff x="-2" y="0"/>
            <a:chExt cx="12445838" cy="7459929"/>
          </a:xfrm>
        </p:grpSpPr>
        <p:sp>
          <p:nvSpPr>
            <p:cNvPr id="508" name="Line 14"/>
            <p:cNvSpPr/>
            <p:nvPr/>
          </p:nvSpPr>
          <p:spPr>
            <a:xfrm flipH="1" flipV="1">
              <a:off x="1084994" y="4501350"/>
              <a:ext cx="9577006" cy="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09" name="Line 14"/>
            <p:cNvSpPr/>
            <p:nvPr/>
          </p:nvSpPr>
          <p:spPr>
            <a:xfrm flipV="1">
              <a:off x="6873611" y="5877469"/>
              <a:ext cx="2" cy="606068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512" name="Group"/>
            <p:cNvGrpSpPr/>
            <p:nvPr/>
          </p:nvGrpSpPr>
          <p:grpSpPr>
            <a:xfrm>
              <a:off x="6406845" y="6528151"/>
              <a:ext cx="933537" cy="931779"/>
              <a:chOff x="0" y="0"/>
              <a:chExt cx="933536" cy="931778"/>
            </a:xfrm>
          </p:grpSpPr>
          <p:sp>
            <p:nvSpPr>
              <p:cNvPr id="510" name="Oval 8"/>
              <p:cNvSpPr/>
              <p:nvPr/>
            </p:nvSpPr>
            <p:spPr>
              <a:xfrm>
                <a:off x="-1" y="0"/>
                <a:ext cx="933537" cy="931779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11" name="Oval 18"/>
              <p:cNvSpPr/>
              <p:nvPr/>
            </p:nvSpPr>
            <p:spPr>
              <a:xfrm>
                <a:off x="76404" y="75525"/>
                <a:ext cx="781605" cy="78072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513" name="Male"/>
            <p:cNvSpPr/>
            <p:nvPr/>
          </p:nvSpPr>
          <p:spPr>
            <a:xfrm>
              <a:off x="6766457" y="6680400"/>
              <a:ext cx="216033" cy="582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14" name="Freeform 15"/>
            <p:cNvSpPr/>
            <p:nvPr/>
          </p:nvSpPr>
          <p:spPr>
            <a:xfrm>
              <a:off x="2199948" y="5153545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5" name="Freeform 25"/>
            <p:cNvSpPr/>
            <p:nvPr/>
          </p:nvSpPr>
          <p:spPr>
            <a:xfrm>
              <a:off x="2256412" y="5209360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6" name="Freeform 15"/>
            <p:cNvSpPr/>
            <p:nvPr/>
          </p:nvSpPr>
          <p:spPr>
            <a:xfrm>
              <a:off x="4121222" y="5145369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7" name="Freeform 25"/>
            <p:cNvSpPr/>
            <p:nvPr/>
          </p:nvSpPr>
          <p:spPr>
            <a:xfrm>
              <a:off x="4177686" y="5201183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8" name="Freeform 15"/>
            <p:cNvSpPr/>
            <p:nvPr/>
          </p:nvSpPr>
          <p:spPr>
            <a:xfrm>
              <a:off x="6048871" y="5144210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19" name="Freeform 25"/>
            <p:cNvSpPr/>
            <p:nvPr/>
          </p:nvSpPr>
          <p:spPr>
            <a:xfrm>
              <a:off x="6105335" y="5200025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20" name="Line 14"/>
            <p:cNvSpPr/>
            <p:nvPr/>
          </p:nvSpPr>
          <p:spPr>
            <a:xfrm flipV="1">
              <a:off x="2996710" y="4555039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1" name="Line 14"/>
            <p:cNvSpPr/>
            <p:nvPr/>
          </p:nvSpPr>
          <p:spPr>
            <a:xfrm flipV="1">
              <a:off x="4918530" y="4571783"/>
              <a:ext cx="2" cy="56477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2" name="Line 14"/>
            <p:cNvSpPr/>
            <p:nvPr/>
          </p:nvSpPr>
          <p:spPr>
            <a:xfrm flipV="1">
              <a:off x="6846178" y="4519782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23" name="ARCHIVE"/>
            <p:cNvSpPr txBox="1"/>
            <p:nvPr/>
          </p:nvSpPr>
          <p:spPr>
            <a:xfrm>
              <a:off x="2309467" y="5289761"/>
              <a:ext cx="1386466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ARCHIVE</a:t>
              </a:r>
            </a:p>
          </p:txBody>
        </p:sp>
        <p:sp>
          <p:nvSpPr>
            <p:cNvPr id="524" name="DATA"/>
            <p:cNvSpPr txBox="1"/>
            <p:nvPr/>
          </p:nvSpPr>
          <p:spPr>
            <a:xfrm>
              <a:off x="4503660" y="5273902"/>
              <a:ext cx="84511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525" name="PEOPLE"/>
            <p:cNvSpPr txBox="1"/>
            <p:nvPr/>
          </p:nvSpPr>
          <p:spPr>
            <a:xfrm>
              <a:off x="6222510" y="5276805"/>
              <a:ext cx="123623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PEOPLE</a:t>
              </a:r>
            </a:p>
          </p:txBody>
        </p:sp>
        <p:sp>
          <p:nvSpPr>
            <p:cNvPr id="526" name="Oval 23"/>
            <p:cNvSpPr/>
            <p:nvPr/>
          </p:nvSpPr>
          <p:spPr>
            <a:xfrm>
              <a:off x="2899965" y="4429713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7" name="Oval 23"/>
            <p:cNvSpPr/>
            <p:nvPr/>
          </p:nvSpPr>
          <p:spPr>
            <a:xfrm>
              <a:off x="4831782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8" name="Oval 23"/>
            <p:cNvSpPr/>
            <p:nvPr/>
          </p:nvSpPr>
          <p:spPr>
            <a:xfrm>
              <a:off x="6745989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29" name="WORK HERE"/>
            <p:cNvSpPr txBox="1"/>
            <p:nvPr/>
          </p:nvSpPr>
          <p:spPr>
            <a:xfrm>
              <a:off x="8313387" y="6716480"/>
              <a:ext cx="224665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WORK HERE</a:t>
              </a:r>
            </a:p>
          </p:txBody>
        </p:sp>
        <p:sp>
          <p:nvSpPr>
            <p:cNvPr id="530" name="Freeform 15"/>
            <p:cNvSpPr/>
            <p:nvPr/>
          </p:nvSpPr>
          <p:spPr>
            <a:xfrm>
              <a:off x="7968557" y="5152872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1" name="Freeform 25"/>
            <p:cNvSpPr/>
            <p:nvPr/>
          </p:nvSpPr>
          <p:spPr>
            <a:xfrm>
              <a:off x="8025021" y="5208686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2" name="REVIEW"/>
            <p:cNvSpPr txBox="1"/>
            <p:nvPr/>
          </p:nvSpPr>
          <p:spPr>
            <a:xfrm>
              <a:off x="8179602" y="5278122"/>
              <a:ext cx="12820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REVIEW</a:t>
              </a:r>
            </a:p>
          </p:txBody>
        </p:sp>
        <p:sp>
          <p:nvSpPr>
            <p:cNvPr id="533" name="Freeform 15"/>
            <p:cNvSpPr/>
            <p:nvPr/>
          </p:nvSpPr>
          <p:spPr>
            <a:xfrm>
              <a:off x="286803" y="5153545"/>
              <a:ext cx="1594619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4" name="Freeform 25"/>
            <p:cNvSpPr/>
            <p:nvPr/>
          </p:nvSpPr>
          <p:spPr>
            <a:xfrm>
              <a:off x="343266" y="5209360"/>
              <a:ext cx="1482341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5" name="APPS"/>
            <p:cNvSpPr txBox="1"/>
            <p:nvPr/>
          </p:nvSpPr>
          <p:spPr>
            <a:xfrm>
              <a:off x="623457" y="5286140"/>
              <a:ext cx="90940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APPS</a:t>
              </a:r>
            </a:p>
          </p:txBody>
        </p:sp>
        <p:sp>
          <p:nvSpPr>
            <p:cNvPr id="536" name="Freeform 15"/>
            <p:cNvSpPr/>
            <p:nvPr/>
          </p:nvSpPr>
          <p:spPr>
            <a:xfrm>
              <a:off x="9888244" y="5153545"/>
              <a:ext cx="1594618" cy="67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7" name="Freeform 25"/>
            <p:cNvSpPr/>
            <p:nvPr/>
          </p:nvSpPr>
          <p:spPr>
            <a:xfrm>
              <a:off x="9944706" y="5197212"/>
              <a:ext cx="1482341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8" name="SCRATCH"/>
            <p:cNvSpPr txBox="1"/>
            <p:nvPr/>
          </p:nvSpPr>
          <p:spPr>
            <a:xfrm>
              <a:off x="9968113" y="5278795"/>
              <a:ext cx="149298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SCRATCH</a:t>
              </a:r>
            </a:p>
          </p:txBody>
        </p:sp>
        <p:sp>
          <p:nvSpPr>
            <p:cNvPr id="539" name="Line 14"/>
            <p:cNvSpPr/>
            <p:nvPr/>
          </p:nvSpPr>
          <p:spPr>
            <a:xfrm flipV="1">
              <a:off x="5907467" y="829608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40" name="Freeform 15"/>
            <p:cNvSpPr/>
            <p:nvPr/>
          </p:nvSpPr>
          <p:spPr>
            <a:xfrm>
              <a:off x="4566198" y="1479447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1" name="Freeform 15"/>
            <p:cNvSpPr/>
            <p:nvPr/>
          </p:nvSpPr>
          <p:spPr>
            <a:xfrm>
              <a:off x="4571050" y="2980084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2" name="Freeform 25"/>
            <p:cNvSpPr/>
            <p:nvPr/>
          </p:nvSpPr>
          <p:spPr>
            <a:xfrm>
              <a:off x="4645614" y="3055195"/>
              <a:ext cx="2548002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3" name="PRO NAME"/>
            <p:cNvSpPr txBox="1"/>
            <p:nvPr/>
          </p:nvSpPr>
          <p:spPr>
            <a:xfrm>
              <a:off x="4965911" y="3135303"/>
              <a:ext cx="1925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 NAME</a:t>
              </a:r>
            </a:p>
          </p:txBody>
        </p:sp>
        <p:sp>
          <p:nvSpPr>
            <p:cNvPr id="544" name="Freeform 25"/>
            <p:cNvSpPr/>
            <p:nvPr/>
          </p:nvSpPr>
          <p:spPr>
            <a:xfrm>
              <a:off x="4645614" y="1540163"/>
              <a:ext cx="2548002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5" name="PEOPLE"/>
            <p:cNvSpPr txBox="1"/>
            <p:nvPr/>
          </p:nvSpPr>
          <p:spPr>
            <a:xfrm>
              <a:off x="4955064" y="1656996"/>
              <a:ext cx="197990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PROJECTS</a:t>
              </a:r>
            </a:p>
          </p:txBody>
        </p:sp>
        <p:sp>
          <p:nvSpPr>
            <p:cNvPr id="546" name="Freeform 25"/>
            <p:cNvSpPr/>
            <p:nvPr/>
          </p:nvSpPr>
          <p:spPr>
            <a:xfrm>
              <a:off x="4633466" y="66349"/>
              <a:ext cx="2548003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HOME"/>
            <p:cNvSpPr txBox="1"/>
            <p:nvPr/>
          </p:nvSpPr>
          <p:spPr>
            <a:xfrm>
              <a:off x="5341099" y="155804"/>
              <a:ext cx="11237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HOME</a:t>
              </a:r>
            </a:p>
          </p:txBody>
        </p:sp>
        <p:sp>
          <p:nvSpPr>
            <p:cNvPr id="548" name="Freeform 15"/>
            <p:cNvSpPr/>
            <p:nvPr/>
          </p:nvSpPr>
          <p:spPr>
            <a:xfrm>
              <a:off x="4557134" y="0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Line 14"/>
            <p:cNvSpPr/>
            <p:nvPr/>
          </p:nvSpPr>
          <p:spPr>
            <a:xfrm flipV="1">
              <a:off x="5919615" y="2326179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grpSp>
          <p:nvGrpSpPr>
            <p:cNvPr id="552" name="Group"/>
            <p:cNvGrpSpPr/>
            <p:nvPr/>
          </p:nvGrpSpPr>
          <p:grpSpPr>
            <a:xfrm>
              <a:off x="4436776" y="6616940"/>
              <a:ext cx="1867123" cy="718314"/>
              <a:chOff x="0" y="0"/>
              <a:chExt cx="1867122" cy="718313"/>
            </a:xfrm>
          </p:grpSpPr>
          <p:sp>
            <p:nvSpPr>
              <p:cNvPr id="550" name="Freeform 15"/>
              <p:cNvSpPr/>
              <p:nvPr/>
            </p:nvSpPr>
            <p:spPr>
              <a:xfrm>
                <a:off x="-1" y="0"/>
                <a:ext cx="1867124" cy="718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51" name="Freeform 25"/>
              <p:cNvSpPr/>
              <p:nvPr/>
            </p:nvSpPr>
            <p:spPr>
              <a:xfrm>
                <a:off x="66113" y="57679"/>
                <a:ext cx="1735656" cy="602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55" name="Group"/>
            <p:cNvGrpSpPr/>
            <p:nvPr/>
          </p:nvGrpSpPr>
          <p:grpSpPr>
            <a:xfrm>
              <a:off x="3240851" y="6613990"/>
              <a:ext cx="1056538" cy="715527"/>
              <a:chOff x="0" y="0"/>
              <a:chExt cx="1056537" cy="715526"/>
            </a:xfrm>
          </p:grpSpPr>
          <p:sp>
            <p:nvSpPr>
              <p:cNvPr id="553" name="Freeform 15"/>
              <p:cNvSpPr/>
              <p:nvPr/>
            </p:nvSpPr>
            <p:spPr>
              <a:xfrm>
                <a:off x="-1" y="0"/>
                <a:ext cx="1056539" cy="715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54" name="Freeform 25"/>
              <p:cNvSpPr/>
              <p:nvPr/>
            </p:nvSpPr>
            <p:spPr>
              <a:xfrm>
                <a:off x="37411" y="57455"/>
                <a:ext cx="982146" cy="599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560" name="Group"/>
            <p:cNvGrpSpPr/>
            <p:nvPr/>
          </p:nvGrpSpPr>
          <p:grpSpPr>
            <a:xfrm>
              <a:off x="-3" y="6623521"/>
              <a:ext cx="2168230" cy="715531"/>
              <a:chOff x="-1" y="-1"/>
              <a:chExt cx="2168229" cy="715529"/>
            </a:xfrm>
          </p:grpSpPr>
          <p:sp>
            <p:nvSpPr>
              <p:cNvPr id="556" name="APPS"/>
              <p:cNvSpPr txBox="1"/>
              <p:nvPr/>
            </p:nvSpPr>
            <p:spPr>
              <a:xfrm>
                <a:off x="231091" y="172651"/>
                <a:ext cx="1321628" cy="422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APPS</a:t>
                </a:r>
              </a:p>
            </p:txBody>
          </p:sp>
          <p:grpSp>
            <p:nvGrpSpPr>
              <p:cNvPr id="559" name="Group"/>
              <p:cNvGrpSpPr/>
              <p:nvPr/>
            </p:nvGrpSpPr>
            <p:grpSpPr>
              <a:xfrm>
                <a:off x="-2" y="-2"/>
                <a:ext cx="2168231" cy="715531"/>
                <a:chOff x="0" y="0"/>
                <a:chExt cx="2168229" cy="715529"/>
              </a:xfrm>
            </p:grpSpPr>
            <p:sp>
              <p:nvSpPr>
                <p:cNvPr id="557" name="Freeform 15"/>
                <p:cNvSpPr/>
                <p:nvPr/>
              </p:nvSpPr>
              <p:spPr>
                <a:xfrm>
                  <a:off x="-1" y="-1"/>
                  <a:ext cx="2168231" cy="715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  <p:sp>
              <p:nvSpPr>
                <p:cNvPr id="558" name="Freeform 25"/>
                <p:cNvSpPr/>
                <p:nvPr/>
              </p:nvSpPr>
              <p:spPr>
                <a:xfrm>
                  <a:off x="76775" y="57455"/>
                  <a:ext cx="2015564" cy="5999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561" name="Line 14"/>
            <p:cNvSpPr/>
            <p:nvPr/>
          </p:nvSpPr>
          <p:spPr>
            <a:xfrm flipV="1">
              <a:off x="1089279" y="4583590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2" name="Line 14"/>
            <p:cNvSpPr/>
            <p:nvPr/>
          </p:nvSpPr>
          <p:spPr>
            <a:xfrm flipV="1">
              <a:off x="8765866" y="4527698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3" name="Line 14"/>
            <p:cNvSpPr/>
            <p:nvPr/>
          </p:nvSpPr>
          <p:spPr>
            <a:xfrm flipV="1">
              <a:off x="10658823" y="4560846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64" name="Oval 23"/>
            <p:cNvSpPr/>
            <p:nvPr/>
          </p:nvSpPr>
          <p:spPr>
            <a:xfrm>
              <a:off x="990138" y="4406742"/>
              <a:ext cx="187947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5" name="Oval 23"/>
            <p:cNvSpPr/>
            <p:nvPr/>
          </p:nvSpPr>
          <p:spPr>
            <a:xfrm>
              <a:off x="8670676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6" name="Oval 23"/>
            <p:cNvSpPr/>
            <p:nvPr/>
          </p:nvSpPr>
          <p:spPr>
            <a:xfrm>
              <a:off x="10552703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67" name="RAW"/>
            <p:cNvSpPr txBox="1"/>
            <p:nvPr/>
          </p:nvSpPr>
          <p:spPr>
            <a:xfrm>
              <a:off x="3408773" y="6788038"/>
              <a:ext cx="716271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RAW</a:t>
              </a:r>
            </a:p>
          </p:txBody>
        </p:sp>
        <p:sp>
          <p:nvSpPr>
            <p:cNvPr id="568" name="GENERATED"/>
            <p:cNvSpPr txBox="1"/>
            <p:nvPr/>
          </p:nvSpPr>
          <p:spPr>
            <a:xfrm>
              <a:off x="4538831" y="6788038"/>
              <a:ext cx="1708288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GENERATED</a:t>
              </a:r>
            </a:p>
          </p:txBody>
        </p:sp>
        <p:sp>
          <p:nvSpPr>
            <p:cNvPr id="569" name="MODULEFILES"/>
            <p:cNvSpPr txBox="1"/>
            <p:nvPr/>
          </p:nvSpPr>
          <p:spPr>
            <a:xfrm>
              <a:off x="129859" y="6791204"/>
              <a:ext cx="1930590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MODULEFILES</a:t>
              </a:r>
            </a:p>
          </p:txBody>
        </p:sp>
        <p:sp>
          <p:nvSpPr>
            <p:cNvPr id="570" name="Line 14"/>
            <p:cNvSpPr/>
            <p:nvPr/>
          </p:nvSpPr>
          <p:spPr>
            <a:xfrm flipV="1">
              <a:off x="1084111" y="5886537"/>
              <a:ext cx="2" cy="705600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1" name="Line 14"/>
            <p:cNvSpPr/>
            <p:nvPr/>
          </p:nvSpPr>
          <p:spPr>
            <a:xfrm flipV="1">
              <a:off x="4951615" y="5864995"/>
              <a:ext cx="2" cy="351784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2" name="Line 14"/>
            <p:cNvSpPr/>
            <p:nvPr/>
          </p:nvSpPr>
          <p:spPr>
            <a:xfrm flipH="1">
              <a:off x="3746179" y="6216432"/>
              <a:ext cx="1594618" cy="2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3" name="Line 14"/>
            <p:cNvSpPr/>
            <p:nvPr/>
          </p:nvSpPr>
          <p:spPr>
            <a:xfrm flipV="1">
              <a:off x="5370337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4" name="Line 14"/>
            <p:cNvSpPr/>
            <p:nvPr/>
          </p:nvSpPr>
          <p:spPr>
            <a:xfrm flipV="1">
              <a:off x="3751552" y="6240728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5" name="Line 14"/>
            <p:cNvSpPr/>
            <p:nvPr/>
          </p:nvSpPr>
          <p:spPr>
            <a:xfrm flipV="1">
              <a:off x="5905698" y="3856117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76" name="Oval 23"/>
            <p:cNvSpPr/>
            <p:nvPr/>
          </p:nvSpPr>
          <p:spPr>
            <a:xfrm>
              <a:off x="3681875" y="6141222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7" name="Oval 23"/>
            <p:cNvSpPr/>
            <p:nvPr/>
          </p:nvSpPr>
          <p:spPr>
            <a:xfrm>
              <a:off x="5294585" y="6144607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578" name="YOUR PROJECT"/>
            <p:cNvSpPr txBox="1"/>
            <p:nvPr/>
          </p:nvSpPr>
          <p:spPr>
            <a:xfrm>
              <a:off x="8139979" y="3177575"/>
              <a:ext cx="43058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YOUR PROJECT</a:t>
              </a:r>
            </a:p>
          </p:txBody>
        </p:sp>
        <p:sp>
          <p:nvSpPr>
            <p:cNvPr id="579" name="Shape"/>
            <p:cNvSpPr/>
            <p:nvPr/>
          </p:nvSpPr>
          <p:spPr>
            <a:xfrm rot="10800000">
              <a:off x="7450845" y="3233565"/>
              <a:ext cx="538315" cy="33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 rot="10800000">
              <a:off x="7538206" y="6792695"/>
              <a:ext cx="538315" cy="33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grpSp>
        <p:nvGrpSpPr>
          <p:cNvPr id="584" name="Group"/>
          <p:cNvGrpSpPr/>
          <p:nvPr/>
        </p:nvGrpSpPr>
        <p:grpSpPr>
          <a:xfrm>
            <a:off x="2668529" y="7999000"/>
            <a:ext cx="146293" cy="158717"/>
            <a:chOff x="-1" y="0"/>
            <a:chExt cx="146292" cy="158716"/>
          </a:xfrm>
        </p:grpSpPr>
        <p:sp>
          <p:nvSpPr>
            <p:cNvPr id="582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8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"/>
          <p:cNvGrpSpPr/>
          <p:nvPr/>
        </p:nvGrpSpPr>
        <p:grpSpPr>
          <a:xfrm>
            <a:off x="1560062" y="1488026"/>
            <a:ext cx="9802679" cy="969220"/>
            <a:chOff x="0" y="0"/>
            <a:chExt cx="9802678" cy="969219"/>
          </a:xfrm>
        </p:grpSpPr>
        <p:sp>
          <p:nvSpPr>
            <p:cNvPr id="586" name="YOUR PROJECT AND GROUP"/>
            <p:cNvSpPr txBox="1"/>
            <p:nvPr/>
          </p:nvSpPr>
          <p:spPr>
            <a:xfrm>
              <a:off x="653297" y="57889"/>
              <a:ext cx="9149381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YOUR PROJECT AND GROUP</a:t>
              </a:r>
            </a:p>
          </p:txBody>
        </p:sp>
        <p:sp>
          <p:nvSpPr>
            <p:cNvPr id="587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4139932" y="4828933"/>
            <a:ext cx="5323882" cy="5329036"/>
            <a:chOff x="0" y="0"/>
            <a:chExt cx="5323881" cy="5329035"/>
          </a:xfrm>
        </p:grpSpPr>
        <p:sp>
          <p:nvSpPr>
            <p:cNvPr id="589" name="04"/>
            <p:cNvSpPr/>
            <p:nvPr/>
          </p:nvSpPr>
          <p:spPr>
            <a:xfrm>
              <a:off x="1393245" y="2458365"/>
              <a:ext cx="3753689" cy="287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0" name="03"/>
            <p:cNvSpPr/>
            <p:nvPr/>
          </p:nvSpPr>
          <p:spPr>
            <a:xfrm>
              <a:off x="2456645" y="176948"/>
              <a:ext cx="2867237" cy="375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1" name="02"/>
            <p:cNvSpPr/>
            <p:nvPr/>
          </p:nvSpPr>
          <p:spPr>
            <a:xfrm>
              <a:off x="176947" y="-1"/>
              <a:ext cx="3755407" cy="28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2" name="01"/>
            <p:cNvSpPr/>
            <p:nvPr/>
          </p:nvSpPr>
          <p:spPr>
            <a:xfrm>
              <a:off x="0" y="1394962"/>
              <a:ext cx="2868953" cy="375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93" name="Icon_03"/>
            <p:cNvSpPr/>
            <p:nvPr/>
          </p:nvSpPr>
          <p:spPr>
            <a:xfrm>
              <a:off x="1945765" y="3932752"/>
              <a:ext cx="936882" cy="90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595" name="&lt;project&gt; usually refers to the projects funding."/>
          <p:cNvSpPr txBox="1"/>
          <p:nvPr/>
        </p:nvSpPr>
        <p:spPr>
          <a:xfrm>
            <a:off x="1284799" y="4919915"/>
            <a:ext cx="264782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&lt;project&gt; usually refers to the projects funding.</a:t>
            </a:r>
          </a:p>
        </p:txBody>
      </p:sp>
      <p:sp>
        <p:nvSpPr>
          <p:cNvPr id="596" name="PROJECT"/>
          <p:cNvSpPr txBox="1"/>
          <p:nvPr/>
        </p:nvSpPr>
        <p:spPr>
          <a:xfrm>
            <a:off x="1821345" y="4224153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</a:t>
            </a:r>
          </a:p>
        </p:txBody>
      </p:sp>
      <p:sp>
        <p:nvSpPr>
          <p:cNvPr id="597" name="PROJECT NAME"/>
          <p:cNvSpPr txBox="1"/>
          <p:nvPr/>
        </p:nvSpPr>
        <p:spPr>
          <a:xfrm>
            <a:off x="9452633" y="4224153"/>
            <a:ext cx="282888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486B8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PROJECT NAME</a:t>
            </a:r>
          </a:p>
        </p:txBody>
      </p:sp>
      <p:sp>
        <p:nvSpPr>
          <p:cNvPr id="598" name="GROUP NAME"/>
          <p:cNvSpPr txBox="1"/>
          <p:nvPr/>
        </p:nvSpPr>
        <p:spPr>
          <a:xfrm>
            <a:off x="9472723" y="8455023"/>
            <a:ext cx="2530977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E3B6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GROUP NAME</a:t>
            </a:r>
          </a:p>
        </p:txBody>
      </p:sp>
      <p:sp>
        <p:nvSpPr>
          <p:cNvPr id="599" name="USERNAME"/>
          <p:cNvSpPr txBox="1"/>
          <p:nvPr/>
        </p:nvSpPr>
        <p:spPr>
          <a:xfrm>
            <a:off x="1821345" y="8065565"/>
            <a:ext cx="209195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600" b="1">
                <a:solidFill>
                  <a:srgbClr val="82A4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600" name="&lt;project_name&gt; is the name given by the C2 team. Almost exclusively the same as &lt;project&gt;."/>
          <p:cNvSpPr txBox="1"/>
          <p:nvPr/>
        </p:nvSpPr>
        <p:spPr>
          <a:xfrm>
            <a:off x="9505073" y="4946013"/>
            <a:ext cx="3093951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&lt;project_name&gt; is the name given by the C2 team. Almost exclusively the same as &lt;project&gt;.</a:t>
            </a:r>
          </a:p>
        </p:txBody>
      </p:sp>
      <p:sp>
        <p:nvSpPr>
          <p:cNvPr id="601" name="&lt;group_name&gt;…"/>
          <p:cNvSpPr txBox="1"/>
          <p:nvPr/>
        </p:nvSpPr>
        <p:spPr>
          <a:xfrm>
            <a:off x="9505073" y="9020374"/>
            <a:ext cx="3093951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602" name="&lt;username&gt;…"/>
          <p:cNvSpPr txBox="1"/>
          <p:nvPr/>
        </p:nvSpPr>
        <p:spPr>
          <a:xfrm>
            <a:off x="1284799" y="8718980"/>
            <a:ext cx="2647822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603" name="ssh5.png" descr="ssh5.png"/>
          <p:cNvPicPr>
            <a:picLocks noChangeAspect="1"/>
          </p:cNvPicPr>
          <p:nvPr/>
        </p:nvPicPr>
        <p:blipFill>
          <a:blip r:embed="rId3"/>
          <a:srcRect r="1868"/>
          <a:stretch>
            <a:fillRect/>
          </a:stretch>
        </p:blipFill>
        <p:spPr>
          <a:xfrm>
            <a:off x="13682293" y="4887398"/>
            <a:ext cx="9619388" cy="638243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hape"/>
          <p:cNvSpPr/>
          <p:nvPr/>
        </p:nvSpPr>
        <p:spPr>
          <a:xfrm>
            <a:off x="6641317" y="5154203"/>
            <a:ext cx="667942" cy="87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5" name="Shape"/>
          <p:cNvSpPr/>
          <p:nvPr/>
        </p:nvSpPr>
        <p:spPr>
          <a:xfrm>
            <a:off x="6114267" y="5154195"/>
            <a:ext cx="589626" cy="81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6" name="UNIX"/>
          <p:cNvSpPr txBox="1"/>
          <p:nvPr/>
        </p:nvSpPr>
        <p:spPr>
          <a:xfrm>
            <a:off x="6998941" y="9284525"/>
            <a:ext cx="982595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UNIX</a:t>
            </a:r>
          </a:p>
        </p:txBody>
      </p:sp>
      <p:sp>
        <p:nvSpPr>
          <p:cNvPr id="607" name="Shape"/>
          <p:cNvSpPr/>
          <p:nvPr/>
        </p:nvSpPr>
        <p:spPr>
          <a:xfrm>
            <a:off x="4756017" y="7081339"/>
            <a:ext cx="762862" cy="448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Shape"/>
          <p:cNvSpPr/>
          <p:nvPr/>
        </p:nvSpPr>
        <p:spPr>
          <a:xfrm>
            <a:off x="4484025" y="7361663"/>
            <a:ext cx="589626" cy="719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9" name="Organisation"/>
          <p:cNvSpPr/>
          <p:nvPr/>
        </p:nvSpPr>
        <p:spPr>
          <a:xfrm>
            <a:off x="8118658" y="6822178"/>
            <a:ext cx="1125185" cy="96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10" name="Type in &lt;id&gt; to get this information"/>
          <p:cNvSpPr txBox="1"/>
          <p:nvPr/>
        </p:nvSpPr>
        <p:spPr>
          <a:xfrm>
            <a:off x="13643635" y="4173051"/>
            <a:ext cx="5528557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Type in &lt;id&gt; to get this information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"/>
          <p:cNvGrpSpPr/>
          <p:nvPr/>
        </p:nvGrpSpPr>
        <p:grpSpPr>
          <a:xfrm>
            <a:off x="1560062" y="1483331"/>
            <a:ext cx="12508226" cy="978609"/>
            <a:chOff x="0" y="0"/>
            <a:chExt cx="12508224" cy="978607"/>
          </a:xfrm>
        </p:grpSpPr>
        <p:sp>
          <p:nvSpPr>
            <p:cNvPr id="612" name="GOOD TO KNOW"/>
            <p:cNvSpPr txBox="1"/>
            <p:nvPr/>
          </p:nvSpPr>
          <p:spPr>
            <a:xfrm>
              <a:off x="659625" y="62584"/>
              <a:ext cx="1184860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GOOD TO KNOW</a:t>
              </a:r>
            </a:p>
          </p:txBody>
        </p:sp>
        <p:sp>
          <p:nvSpPr>
            <p:cNvPr id="613" name="Rectangle"/>
            <p:cNvSpPr/>
            <p:nvPr/>
          </p:nvSpPr>
          <p:spPr>
            <a:xfrm rot="5400000">
              <a:off x="-401204" y="401202"/>
              <a:ext cx="978609" cy="17620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15" name="https://www.computerome.dk/"/>
          <p:cNvSpPr txBox="1"/>
          <p:nvPr/>
        </p:nvSpPr>
        <p:spPr>
          <a:xfrm>
            <a:off x="12111863" y="4340619"/>
            <a:ext cx="111772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https://www.computerome.dk</a:t>
            </a:r>
            <a:r>
              <a:rPr>
                <a:solidFill>
                  <a:srgbClr val="999999"/>
                </a:solidFill>
              </a:rPr>
              <a:t>/</a:t>
            </a:r>
          </a:p>
        </p:txBody>
      </p:sp>
      <p:sp>
        <p:nvSpPr>
          <p:cNvPr id="616" name="Freeform 43"/>
          <p:cNvSpPr/>
          <p:nvPr/>
        </p:nvSpPr>
        <p:spPr>
          <a:xfrm>
            <a:off x="-27460" y="3756782"/>
            <a:ext cx="11410312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7" name="Freeform 43"/>
          <p:cNvSpPr/>
          <p:nvPr/>
        </p:nvSpPr>
        <p:spPr>
          <a:xfrm>
            <a:off x="-4289" y="5034006"/>
            <a:ext cx="10202639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8" name="Freeform 45"/>
          <p:cNvSpPr/>
          <p:nvPr/>
        </p:nvSpPr>
        <p:spPr>
          <a:xfrm>
            <a:off x="-48852" y="8864625"/>
            <a:ext cx="6614286" cy="1663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337" extrusionOk="0">
                <a:moveTo>
                  <a:pt x="17058" y="21223"/>
                </a:moveTo>
                <a:cubicBezTo>
                  <a:pt x="21438" y="11310"/>
                  <a:pt x="21438" y="11310"/>
                  <a:pt x="21438" y="11310"/>
                </a:cubicBezTo>
                <a:cubicBezTo>
                  <a:pt x="21600" y="10943"/>
                  <a:pt x="21600" y="10393"/>
                  <a:pt x="21438" y="10026"/>
                </a:cubicBezTo>
                <a:cubicBezTo>
                  <a:pt x="17058" y="113"/>
                  <a:pt x="17058" y="113"/>
                  <a:pt x="17058" y="113"/>
                </a:cubicBezTo>
                <a:cubicBezTo>
                  <a:pt x="16950" y="-132"/>
                  <a:pt x="16761" y="52"/>
                  <a:pt x="16761" y="358"/>
                </a:cubicBezTo>
                <a:cubicBezTo>
                  <a:pt x="16761" y="2438"/>
                  <a:pt x="16761" y="2438"/>
                  <a:pt x="1676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98"/>
                  <a:pt x="0" y="18898"/>
                  <a:pt x="0" y="18898"/>
                </a:cubicBezTo>
                <a:cubicBezTo>
                  <a:pt x="16761" y="18898"/>
                  <a:pt x="16761" y="18898"/>
                  <a:pt x="16761" y="18898"/>
                </a:cubicBezTo>
                <a:cubicBezTo>
                  <a:pt x="16761" y="20978"/>
                  <a:pt x="16761" y="20978"/>
                  <a:pt x="16761" y="20978"/>
                </a:cubicBezTo>
                <a:cubicBezTo>
                  <a:pt x="16761" y="21284"/>
                  <a:pt x="16950" y="21468"/>
                  <a:pt x="17058" y="21223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19" name="Текст 2"/>
          <p:cNvSpPr txBox="1"/>
          <p:nvPr/>
        </p:nvSpPr>
        <p:spPr>
          <a:xfrm>
            <a:off x="564924" y="4392046"/>
            <a:ext cx="797792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COMPUTEROME 2.0 WIKI - FIND EVERYTHING HERE</a:t>
            </a:r>
          </a:p>
        </p:txBody>
      </p:sp>
      <p:sp>
        <p:nvSpPr>
          <p:cNvPr id="620" name="Текст 2"/>
          <p:cNvSpPr txBox="1"/>
          <p:nvPr/>
        </p:nvSpPr>
        <p:spPr>
          <a:xfrm>
            <a:off x="564924" y="5656087"/>
            <a:ext cx="7163636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VIDEO TUTORIALS - HELPFUL TO WINDOWS USERS</a:t>
            </a:r>
          </a:p>
        </p:txBody>
      </p:sp>
      <p:sp>
        <p:nvSpPr>
          <p:cNvPr id="621" name="Текст 2"/>
          <p:cNvSpPr txBox="1"/>
          <p:nvPr/>
        </p:nvSpPr>
        <p:spPr>
          <a:xfrm>
            <a:off x="2204572" y="8131133"/>
            <a:ext cx="3227835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22" name="Freeform 46"/>
          <p:cNvSpPr/>
          <p:nvPr/>
        </p:nvSpPr>
        <p:spPr>
          <a:xfrm>
            <a:off x="-17917" y="6311692"/>
            <a:ext cx="8900586" cy="1663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23" name="Freeform 46"/>
          <p:cNvSpPr/>
          <p:nvPr/>
        </p:nvSpPr>
        <p:spPr>
          <a:xfrm>
            <a:off x="-35182" y="7588159"/>
            <a:ext cx="770743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624" name="Текст 2"/>
          <p:cNvSpPr txBox="1"/>
          <p:nvPr/>
        </p:nvSpPr>
        <p:spPr>
          <a:xfrm>
            <a:off x="564924" y="81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CHECK YOUR USAGE ON C2</a:t>
            </a:r>
          </a:p>
        </p:txBody>
      </p:sp>
      <p:sp>
        <p:nvSpPr>
          <p:cNvPr id="625" name="Текст 2"/>
          <p:cNvSpPr txBox="1"/>
          <p:nvPr/>
        </p:nvSpPr>
        <p:spPr>
          <a:xfrm>
            <a:off x="564924" y="9470683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HELP</a:t>
            </a:r>
          </a:p>
        </p:txBody>
      </p:sp>
      <p:sp>
        <p:nvSpPr>
          <p:cNvPr id="626" name="Текст 2"/>
          <p:cNvSpPr txBox="1"/>
          <p:nvPr/>
        </p:nvSpPr>
        <p:spPr>
          <a:xfrm>
            <a:off x="564924" y="68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BRUSH UP ON YOUR UNIX SKILLS</a:t>
            </a:r>
          </a:p>
        </p:txBody>
      </p:sp>
      <p:sp>
        <p:nvSpPr>
          <p:cNvPr id="627" name="https://www.computerome.dk/display/C2W/Video+Tutorials"/>
          <p:cNvSpPr txBox="1"/>
          <p:nvPr/>
        </p:nvSpPr>
        <p:spPr>
          <a:xfrm>
            <a:off x="12111862" y="5617843"/>
            <a:ext cx="111772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https://www.computerome.dk/display/C2W/Video+Tutorials</a:t>
            </a:r>
          </a:p>
        </p:txBody>
      </p:sp>
      <p:sp>
        <p:nvSpPr>
          <p:cNvPr id="628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629" name="module load tools usage_script/2.0…"/>
          <p:cNvSpPr txBox="1"/>
          <p:nvPr/>
        </p:nvSpPr>
        <p:spPr>
          <a:xfrm>
            <a:off x="12114683" y="7987846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630" name="Write to computerome@dtu.dk…"/>
          <p:cNvSpPr txBox="1"/>
          <p:nvPr/>
        </p:nvSpPr>
        <p:spPr>
          <a:xfrm>
            <a:off x="12111408" y="9704399"/>
            <a:ext cx="975895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computerome@dtu.dk</a:t>
            </a:r>
          </a:p>
          <a:p>
            <a:pPr>
              <a:defRPr sz="2400" u="sng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631" name="Rectangle"/>
          <p:cNvSpPr/>
          <p:nvPr/>
        </p:nvSpPr>
        <p:spPr>
          <a:xfrm>
            <a:off x="9709150" y="16037937"/>
            <a:ext cx="11146247" cy="840384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2" name="Rectangle"/>
          <p:cNvSpPr/>
          <p:nvPr/>
        </p:nvSpPr>
        <p:spPr>
          <a:xfrm>
            <a:off x="6926374" y="18443418"/>
            <a:ext cx="13925559" cy="1134760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3" name="Rectangle"/>
          <p:cNvSpPr/>
          <p:nvPr/>
        </p:nvSpPr>
        <p:spPr>
          <a:xfrm>
            <a:off x="8451946" y="17081464"/>
            <a:ext cx="12401630" cy="1158813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4" name="Rectangle"/>
          <p:cNvSpPr/>
          <p:nvPr/>
        </p:nvSpPr>
        <p:spPr>
          <a:xfrm>
            <a:off x="11042650" y="14850425"/>
            <a:ext cx="9820579" cy="1006205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35" name="Rectangle"/>
          <p:cNvSpPr/>
          <p:nvPr/>
        </p:nvSpPr>
        <p:spPr>
          <a:xfrm>
            <a:off x="5503974" y="19781321"/>
            <a:ext cx="15355697" cy="3034084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638" name="WORKING ON    OMPUTEROME 2.0"/>
          <p:cNvSpPr txBox="1"/>
          <p:nvPr/>
        </p:nvSpPr>
        <p:spPr>
          <a:xfrm>
            <a:off x="7775029" y="6733588"/>
            <a:ext cx="8933856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WORKING ON COMPUTEROME 2.</a:t>
            </a:r>
          </a:p>
        </p:txBody>
      </p:sp>
      <p:grpSp>
        <p:nvGrpSpPr>
          <p:cNvPr id="641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639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0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642" name="PART3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PART3</a:t>
            </a:r>
          </a:p>
        </p:txBody>
      </p:sp>
      <p:sp>
        <p:nvSpPr>
          <p:cNvPr id="643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646" name="Group"/>
          <p:cNvGrpSpPr/>
          <p:nvPr/>
        </p:nvGrpSpPr>
        <p:grpSpPr>
          <a:xfrm>
            <a:off x="16631018" y="7000713"/>
            <a:ext cx="433885" cy="431828"/>
            <a:chOff x="0" y="0"/>
            <a:chExt cx="433883" cy="431827"/>
          </a:xfrm>
        </p:grpSpPr>
        <p:pic>
          <p:nvPicPr>
            <p:cNvPr id="644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45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52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REQUEST RESOURCES</a:t>
              </a:r>
            </a:p>
          </p:txBody>
        </p:sp>
        <p:sp>
          <p:nvSpPr>
            <p:cNvPr id="653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55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DO NOT START ANY JOB ON THE LOGIN NODE</a:t>
            </a:r>
          </a:p>
        </p:txBody>
      </p:sp>
      <p:sp>
        <p:nvSpPr>
          <p:cNvPr id="656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When you know what you want to do, you need to request the resources first</a:t>
            </a:r>
          </a:p>
        </p:txBody>
      </p:sp>
      <p:sp>
        <p:nvSpPr>
          <p:cNvPr id="657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58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59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0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INTERACTIVE MODE WITH IQSUB</a:t>
            </a:r>
          </a:p>
        </p:txBody>
      </p:sp>
      <p:sp>
        <p:nvSpPr>
          <p:cNvPr id="661" name="Open a terminal…"/>
          <p:cNvSpPr txBox="1"/>
          <p:nvPr/>
        </p:nvSpPr>
        <p:spPr>
          <a:xfrm>
            <a:off x="3888344" y="7003105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Just type iqsub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will open a window for you to put the parameters for what you need</a:t>
            </a:r>
          </a:p>
        </p:txBody>
      </p:sp>
      <p:sp>
        <p:nvSpPr>
          <p:cNvPr id="662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3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64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5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PLACE A SCRIPT IN THE QUEUE WITH QSUB</a:t>
            </a:r>
          </a:p>
        </p:txBody>
      </p:sp>
      <p:sp>
        <p:nvSpPr>
          <p:cNvPr id="666" name="Open a terminal…"/>
          <p:cNvSpPr txBox="1"/>
          <p:nvPr/>
        </p:nvSpPr>
        <p:spPr>
          <a:xfrm>
            <a:off x="3888344" y="10080342"/>
            <a:ext cx="11030815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Explored in mode details this afternoon</a:t>
            </a:r>
          </a:p>
        </p:txBody>
      </p:sp>
      <p:sp>
        <p:nvSpPr>
          <p:cNvPr id="667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68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69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71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67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74" name="Group"/>
          <p:cNvSpPr txBox="1"/>
          <p:nvPr/>
        </p:nvSpPr>
        <p:spPr>
          <a:xfrm>
            <a:off x="3889262" y="4331368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PROJECT / GROUP</a:t>
            </a:r>
          </a:p>
        </p:txBody>
      </p:sp>
      <p:sp>
        <p:nvSpPr>
          <p:cNvPr id="675" name="Open a terminal…"/>
          <p:cNvSpPr txBox="1"/>
          <p:nvPr/>
        </p:nvSpPr>
        <p:spPr>
          <a:xfrm>
            <a:off x="3888344" y="4966368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affects who is paying</a:t>
            </a:r>
          </a:p>
        </p:txBody>
      </p:sp>
      <p:sp>
        <p:nvSpPr>
          <p:cNvPr id="676" name="Rounded Rectangle"/>
          <p:cNvSpPr/>
          <p:nvPr/>
        </p:nvSpPr>
        <p:spPr>
          <a:xfrm>
            <a:off x="2195404" y="4337246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77" name="&gt;"/>
          <p:cNvSpPr txBox="1"/>
          <p:nvPr/>
        </p:nvSpPr>
        <p:spPr>
          <a:xfrm>
            <a:off x="2313663" y="437597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78" name="Line"/>
          <p:cNvSpPr/>
          <p:nvPr/>
        </p:nvSpPr>
        <p:spPr>
          <a:xfrm>
            <a:off x="2703499" y="5131467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79" name="Group"/>
          <p:cNvSpPr txBox="1"/>
          <p:nvPr/>
        </p:nvSpPr>
        <p:spPr>
          <a:xfrm>
            <a:off x="3889262" y="810065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TIME NEEDED</a:t>
            </a:r>
          </a:p>
        </p:txBody>
      </p:sp>
      <p:sp>
        <p:nvSpPr>
          <p:cNvPr id="680" name="Open a terminal…"/>
          <p:cNvSpPr txBox="1"/>
          <p:nvPr/>
        </p:nvSpPr>
        <p:spPr>
          <a:xfrm>
            <a:off x="3888344" y="8735652"/>
            <a:ext cx="119933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are done, you can exit with command exit ;-) </a:t>
            </a:r>
          </a:p>
        </p:txBody>
      </p:sp>
      <p:sp>
        <p:nvSpPr>
          <p:cNvPr id="681" name="Rounded Rectangle"/>
          <p:cNvSpPr/>
          <p:nvPr/>
        </p:nvSpPr>
        <p:spPr>
          <a:xfrm>
            <a:off x="2195404" y="810653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82" name="&gt;"/>
          <p:cNvSpPr txBox="1"/>
          <p:nvPr/>
        </p:nvSpPr>
        <p:spPr>
          <a:xfrm>
            <a:off x="2313663" y="814525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83" name="Line"/>
          <p:cNvSpPr/>
          <p:nvPr/>
        </p:nvSpPr>
        <p:spPr>
          <a:xfrm>
            <a:off x="2703499" y="890075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8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68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3" y="2683698"/>
            <a:ext cx="6127610" cy="4041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Picture 19" descr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1683" y="8003109"/>
            <a:ext cx="6127610" cy="401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88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IQSUB PARAMETERS</a:t>
              </a:r>
            </a:p>
          </p:txBody>
        </p:sp>
        <p:sp>
          <p:nvSpPr>
            <p:cNvPr id="689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691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CPUs</a:t>
            </a:r>
          </a:p>
        </p:txBody>
      </p:sp>
      <p:sp>
        <p:nvSpPr>
          <p:cNvPr id="692" name="Open a terminal…"/>
          <p:cNvSpPr txBox="1"/>
          <p:nvPr/>
        </p:nvSpPr>
        <p:spPr>
          <a:xfrm>
            <a:off x="3888344" y="4100096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don’t know, you can leave 1</a:t>
            </a:r>
          </a:p>
        </p:txBody>
      </p:sp>
      <p:sp>
        <p:nvSpPr>
          <p:cNvPr id="693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4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695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6" name="Group"/>
          <p:cNvSpPr txBox="1"/>
          <p:nvPr/>
        </p:nvSpPr>
        <p:spPr>
          <a:xfrm>
            <a:off x="3889262" y="636810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GPUs</a:t>
            </a:r>
          </a:p>
        </p:txBody>
      </p:sp>
      <p:sp>
        <p:nvSpPr>
          <p:cNvPr id="697" name="Open a terminal…"/>
          <p:cNvSpPr txBox="1"/>
          <p:nvPr/>
        </p:nvSpPr>
        <p:spPr>
          <a:xfrm>
            <a:off x="3888344" y="7003105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want to use GPU, you put 1</a:t>
            </a:r>
          </a:p>
        </p:txBody>
      </p:sp>
      <p:sp>
        <p:nvSpPr>
          <p:cNvPr id="698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699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00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01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NEEDED</a:t>
            </a:r>
          </a:p>
        </p:txBody>
      </p:sp>
      <p:sp>
        <p:nvSpPr>
          <p:cNvPr id="702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E.g. mapping with STAR, you might want to increase to 60-80g</a:t>
            </a:r>
          </a:p>
        </p:txBody>
      </p:sp>
      <p:sp>
        <p:nvSpPr>
          <p:cNvPr id="703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04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05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0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0579" y="2935704"/>
            <a:ext cx="5409435" cy="218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Picture 23" descr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579" y="5849092"/>
            <a:ext cx="5409435" cy="217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Picture 25" descr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0579" y="8769715"/>
            <a:ext cx="5409435" cy="220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10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 TRANSFER: scp &amp; FileZilla</a:t>
              </a:r>
            </a:p>
          </p:txBody>
        </p:sp>
        <p:sp>
          <p:nvSpPr>
            <p:cNvPr id="711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13" name="Group"/>
          <p:cNvSpPr txBox="1"/>
          <p:nvPr/>
        </p:nvSpPr>
        <p:spPr>
          <a:xfrm>
            <a:off x="3889262" y="3465096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COPY DATA FROM/TO C2 via SCP command</a:t>
            </a:r>
          </a:p>
        </p:txBody>
      </p:sp>
      <p:sp>
        <p:nvSpPr>
          <p:cNvPr id="714" name="Open a terminal…"/>
          <p:cNvSpPr txBox="1"/>
          <p:nvPr/>
        </p:nvSpPr>
        <p:spPr>
          <a:xfrm>
            <a:off x="3888344" y="4100095"/>
            <a:ext cx="11993341" cy="340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local to computerome: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/Users/path/to/file username@ssh.computerome.dk:/home/path/to/the/destination/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computerome to local: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username@ssh.computerome.dk:/home/path/to/file/ /Users/path/to/destination/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it’s a whole folder, use -r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 more info, study the scp command (man scp)</a:t>
            </a:r>
            <a:br/>
            <a:endParaRPr/>
          </a:p>
        </p:txBody>
      </p:sp>
      <p:sp>
        <p:nvSpPr>
          <p:cNvPr id="715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16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17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18" name="&gt;"/>
          <p:cNvSpPr txBox="1"/>
          <p:nvPr/>
        </p:nvSpPr>
        <p:spPr>
          <a:xfrm>
            <a:off x="2313663" y="6412709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19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20" name="Group"/>
          <p:cNvSpPr txBox="1"/>
          <p:nvPr/>
        </p:nvSpPr>
        <p:spPr>
          <a:xfrm>
            <a:off x="3889262" y="944534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 FileZilla graphical interface</a:t>
            </a:r>
          </a:p>
        </p:txBody>
      </p:sp>
      <p:sp>
        <p:nvSpPr>
          <p:cNvPr id="721" name="Open a terminal…"/>
          <p:cNvSpPr txBox="1"/>
          <p:nvPr/>
        </p:nvSpPr>
        <p:spPr>
          <a:xfrm>
            <a:off x="3888344" y="1008034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can also use a software with a graphical interface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Find on the wiki how to set up the connection</a:t>
            </a:r>
          </a:p>
        </p:txBody>
      </p:sp>
      <p:sp>
        <p:nvSpPr>
          <p:cNvPr id="722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23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24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4075" y="4931090"/>
            <a:ext cx="7915471" cy="776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"/>
          <p:cNvGrpSpPr/>
          <p:nvPr/>
        </p:nvGrpSpPr>
        <p:grpSpPr>
          <a:xfrm>
            <a:off x="1598164" y="1527375"/>
            <a:ext cx="17365783" cy="886057"/>
            <a:chOff x="1" y="0"/>
            <a:chExt cx="17365782" cy="886055"/>
          </a:xfrm>
        </p:grpSpPr>
        <p:sp>
          <p:nvSpPr>
            <p:cNvPr id="105" name="WELCOME TO THE C2 USERS WORKSHOP - ANDERS"/>
            <p:cNvSpPr txBox="1"/>
            <p:nvPr/>
          </p:nvSpPr>
          <p:spPr>
            <a:xfrm>
              <a:off x="597242" y="3608"/>
              <a:ext cx="16768542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WELCOME TO THE C2 USERS WORKSHOP - ANDERS</a:t>
              </a:r>
            </a:p>
          </p:txBody>
        </p:sp>
        <p:sp>
          <p:nvSpPr>
            <p:cNvPr id="106" name="Rectangle"/>
            <p:cNvSpPr/>
            <p:nvPr/>
          </p:nvSpPr>
          <p:spPr>
            <a:xfrm rot="5400000">
              <a:off x="-363259" y="363259"/>
              <a:ext cx="886057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27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Filezilla configuration</a:t>
              </a:r>
            </a:p>
          </p:txBody>
        </p:sp>
        <p:sp>
          <p:nvSpPr>
            <p:cNvPr id="728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30" name="TextBox 1"/>
          <p:cNvSpPr txBox="1"/>
          <p:nvPr/>
        </p:nvSpPr>
        <p:spPr>
          <a:xfrm>
            <a:off x="1598163" y="11773472"/>
            <a:ext cx="17316227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From C2 wiki</a:t>
            </a:r>
            <a:r>
              <a:rPr u="none"/>
              <a:t>: https://www.computerome.dk/display/C2W/SSH+login+to+Computerome+2.0</a:t>
            </a:r>
          </a:p>
        </p:txBody>
      </p:sp>
      <p:pic>
        <p:nvPicPr>
          <p:cNvPr id="73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30" y="3306343"/>
            <a:ext cx="19451055" cy="7436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33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MODULES</a:t>
              </a:r>
            </a:p>
          </p:txBody>
        </p:sp>
        <p:sp>
          <p:nvSpPr>
            <p:cNvPr id="734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36" name="Group"/>
          <p:cNvSpPr txBox="1"/>
          <p:nvPr/>
        </p:nvSpPr>
        <p:spPr>
          <a:xfrm>
            <a:off x="3889262" y="327259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LOADING A MODULE: MODULE LOAD</a:t>
            </a:r>
          </a:p>
        </p:txBody>
      </p:sp>
      <p:sp>
        <p:nvSpPr>
          <p:cNvPr id="737" name="Open a terminal…"/>
          <p:cNvSpPr txBox="1"/>
          <p:nvPr/>
        </p:nvSpPr>
        <p:spPr>
          <a:xfrm>
            <a:off x="3888344" y="3907592"/>
            <a:ext cx="11030815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need to load each software you want to use (in its specific version)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load bowtie/2.3.2 </a:t>
            </a:r>
          </a:p>
        </p:txBody>
      </p:sp>
      <p:sp>
        <p:nvSpPr>
          <p:cNvPr id="738" name="Rounded Rectangle"/>
          <p:cNvSpPr/>
          <p:nvPr/>
        </p:nvSpPr>
        <p:spPr>
          <a:xfrm>
            <a:off x="2195404" y="327847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39" name="&gt;"/>
          <p:cNvSpPr txBox="1"/>
          <p:nvPr/>
        </p:nvSpPr>
        <p:spPr>
          <a:xfrm>
            <a:off x="2313663" y="331719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40" name="Line"/>
          <p:cNvSpPr/>
          <p:nvPr/>
        </p:nvSpPr>
        <p:spPr>
          <a:xfrm>
            <a:off x="2703499" y="4072690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1" name="Group"/>
          <p:cNvSpPr txBox="1"/>
          <p:nvPr/>
        </p:nvSpPr>
        <p:spPr>
          <a:xfrm>
            <a:off x="3889262" y="6175602"/>
            <a:ext cx="8671706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SEARCHING FOR A MODULE: MODULE AVAIL</a:t>
            </a:r>
          </a:p>
        </p:txBody>
      </p:sp>
      <p:sp>
        <p:nvSpPr>
          <p:cNvPr id="742" name="Open a terminal…"/>
          <p:cNvSpPr txBox="1"/>
          <p:nvPr/>
        </p:nvSpPr>
        <p:spPr>
          <a:xfrm>
            <a:off x="3888344" y="6810602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 the avail function with the start of your software name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avail bowtie</a:t>
            </a:r>
          </a:p>
        </p:txBody>
      </p:sp>
      <p:sp>
        <p:nvSpPr>
          <p:cNvPr id="743" name="Rounded Rectangle"/>
          <p:cNvSpPr/>
          <p:nvPr/>
        </p:nvSpPr>
        <p:spPr>
          <a:xfrm>
            <a:off x="2195404" y="61814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4" name="&gt;"/>
          <p:cNvSpPr txBox="1"/>
          <p:nvPr/>
        </p:nvSpPr>
        <p:spPr>
          <a:xfrm>
            <a:off x="2313663" y="622020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45" name="Line"/>
          <p:cNvSpPr/>
          <p:nvPr/>
        </p:nvSpPr>
        <p:spPr>
          <a:xfrm>
            <a:off x="2703499" y="697570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6" name="Group"/>
          <p:cNvSpPr txBox="1"/>
          <p:nvPr/>
        </p:nvSpPr>
        <p:spPr>
          <a:xfrm>
            <a:off x="3889262" y="9252837"/>
            <a:ext cx="8671706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ADDING THE DEPENDENCIES</a:t>
            </a:r>
          </a:p>
        </p:txBody>
      </p:sp>
      <p:sp>
        <p:nvSpPr>
          <p:cNvPr id="747" name="Open a terminal…"/>
          <p:cNvSpPr txBox="1"/>
          <p:nvPr/>
        </p:nvSpPr>
        <p:spPr>
          <a:xfrm>
            <a:off x="3888344" y="9887837"/>
            <a:ext cx="1103081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When there is a missing dependency, follow the suggestions</a:t>
            </a:r>
          </a:p>
        </p:txBody>
      </p:sp>
      <p:sp>
        <p:nvSpPr>
          <p:cNvPr id="748" name="Rounded Rectangle"/>
          <p:cNvSpPr/>
          <p:nvPr/>
        </p:nvSpPr>
        <p:spPr>
          <a:xfrm>
            <a:off x="2195404" y="9258717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749" name="&gt;"/>
          <p:cNvSpPr txBox="1"/>
          <p:nvPr/>
        </p:nvSpPr>
        <p:spPr>
          <a:xfrm>
            <a:off x="2313663" y="929744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750" name="Line"/>
          <p:cNvSpPr/>
          <p:nvPr/>
        </p:nvSpPr>
        <p:spPr>
          <a:xfrm>
            <a:off x="2703499" y="10052936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751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8259222"/>
            <a:ext cx="9870738" cy="358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icture 22" descr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5373273"/>
            <a:ext cx="9870738" cy="1864208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TextBox 28"/>
          <p:cNvSpPr txBox="1"/>
          <p:nvPr/>
        </p:nvSpPr>
        <p:spPr>
          <a:xfrm>
            <a:off x="1598162" y="12126427"/>
            <a:ext cx="15228690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More on C2 wiki</a:t>
            </a:r>
            <a:r>
              <a:rPr u="none"/>
              <a:t>: https://www.computerome.dk/display/C2W/Installed+Software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56" name="A BRIEF TECHIN   AL INTERMEZZO"/>
          <p:cNvSpPr txBox="1"/>
          <p:nvPr/>
        </p:nvSpPr>
        <p:spPr>
          <a:xfrm>
            <a:off x="7501392" y="6733588"/>
            <a:ext cx="8928349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 BRIEF TECHNICAL INTERMEZZ</a:t>
            </a:r>
          </a:p>
        </p:txBody>
      </p:sp>
      <p:grpSp>
        <p:nvGrpSpPr>
          <p:cNvPr id="75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57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5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60" name="PART4"/>
          <p:cNvSpPr txBox="1"/>
          <p:nvPr/>
        </p:nvSpPr>
        <p:spPr>
          <a:xfrm>
            <a:off x="11251034" y="54614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PART4</a:t>
            </a:r>
          </a:p>
        </p:txBody>
      </p:sp>
      <p:sp>
        <p:nvSpPr>
          <p:cNvPr id="76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64" name="Group"/>
          <p:cNvGrpSpPr/>
          <p:nvPr/>
        </p:nvGrpSpPr>
        <p:grpSpPr>
          <a:xfrm>
            <a:off x="16412403" y="6985879"/>
            <a:ext cx="433885" cy="431829"/>
            <a:chOff x="0" y="0"/>
            <a:chExt cx="433883" cy="431827"/>
          </a:xfrm>
        </p:grpSpPr>
        <p:pic>
          <p:nvPicPr>
            <p:cNvPr id="762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6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/>
                <a:t>A BREIF TECHINCAL INTERMEZZO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5" name="Group"/>
          <p:cNvSpPr txBox="1"/>
          <p:nvPr/>
        </p:nvSpPr>
        <p:spPr>
          <a:xfrm>
            <a:off x="3889261" y="3272592"/>
            <a:ext cx="12314757" cy="49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da-DK" dirty="0"/>
              <a:t>HOW DO YOU GET ACCESS OR HELP TO COMPUTEROME AT KU?</a:t>
            </a:r>
            <a:endParaRPr dirty="0"/>
          </a:p>
        </p:txBody>
      </p:sp>
      <p:sp>
        <p:nvSpPr>
          <p:cNvPr id="6" name="Open a terminal…"/>
          <p:cNvSpPr txBox="1"/>
          <p:nvPr/>
        </p:nvSpPr>
        <p:spPr>
          <a:xfrm>
            <a:off x="3888344" y="3907592"/>
            <a:ext cx="11030815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access</a:t>
            </a:r>
            <a:r>
              <a:rPr lang="da-DK" dirty="0"/>
              <a:t> via KU-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selfservice</a:t>
            </a:r>
            <a:r>
              <a:rPr lang="da-DK" dirty="0"/>
              <a:t> at https://sd.ku.dk</a:t>
            </a:r>
            <a:endParaRPr dirty="0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dirty="0"/>
              <a:t>If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, KU-IT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assist</a:t>
            </a:r>
            <a:r>
              <a:rPr lang="da-DK" dirty="0"/>
              <a:t> with a basic C2 </a:t>
            </a:r>
            <a:r>
              <a:rPr lang="da-DK" dirty="0" err="1"/>
              <a:t>training</a:t>
            </a:r>
            <a:endParaRPr lang="da-DK" dirty="0"/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a-DK" dirty="0"/>
              <a:t>More on C2 at KU at </a:t>
            </a:r>
            <a:r>
              <a:rPr lang="da-DK" dirty="0" err="1"/>
              <a:t>KUnet</a:t>
            </a:r>
            <a:r>
              <a:rPr lang="da-DK" dirty="0"/>
              <a:t>, </a:t>
            </a:r>
            <a:r>
              <a:rPr lang="da-DK" dirty="0" err="1"/>
              <a:t>Employment</a:t>
            </a:r>
            <a:r>
              <a:rPr lang="da-DK" dirty="0"/>
              <a:t> guide and </a:t>
            </a:r>
            <a:r>
              <a:rPr lang="da-DK" dirty="0" err="1"/>
              <a:t>soon</a:t>
            </a:r>
            <a:r>
              <a:rPr lang="da-DK" dirty="0"/>
              <a:t> Research Portal: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39035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da-DK" dirty="0"/>
                <a:t>Computerome at </a:t>
              </a:r>
              <a:r>
                <a:rPr lang="da-DK" dirty="0" err="1"/>
                <a:t>KUnet</a:t>
              </a:r>
              <a:endParaRPr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050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da-DK" dirty="0"/>
                <a:t>Computerome at </a:t>
              </a:r>
              <a:r>
                <a:rPr lang="da-DK" dirty="0" err="1"/>
                <a:t>KUnet</a:t>
              </a:r>
              <a:endParaRPr lang="da-DK"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678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6819"/>
            <a:ext cx="15224118" cy="886614"/>
            <a:chOff x="0" y="-556"/>
            <a:chExt cx="15224117" cy="886612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-556"/>
              <a:ext cx="14626875" cy="8617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da-DK" dirty="0"/>
                <a:t>HOW TO CREATE A GROUP</a:t>
              </a:r>
              <a:endParaRPr dirty="0"/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59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103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59" y="2413434"/>
            <a:ext cx="11961416" cy="100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1802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177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40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6348" y="3509505"/>
            <a:ext cx="24358604" cy="8932718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BBE92"/>
                </a:solidFill>
              </a:defRPr>
            </a:pPr>
            <a:endParaRPr/>
          </a:p>
        </p:txBody>
      </p:sp>
      <p:pic>
        <p:nvPicPr>
          <p:cNvPr id="11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8986280" y="4156867"/>
            <a:ext cx="2705115" cy="2705114"/>
          </a:xfrm>
          <a:prstGeom prst="rect">
            <a:avLst/>
          </a:prstGeom>
        </p:spPr>
      </p:pic>
      <p:grpSp>
        <p:nvGrpSpPr>
          <p:cNvPr id="11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11" name="WHO ARE WE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WHO ARE WE</a:t>
              </a:r>
            </a:p>
          </p:txBody>
        </p:sp>
        <p:sp>
          <p:nvSpPr>
            <p:cNvPr id="11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114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4"/>
          <a:srcRect t="17139" b="4775"/>
          <a:stretch>
            <a:fillRect/>
          </a:stretch>
        </p:blipFill>
        <p:spPr>
          <a:xfrm>
            <a:off x="12932547" y="4142387"/>
            <a:ext cx="2627329" cy="2734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kipperPhotography139.JPG" descr="SkipperPhotography139.JPG"/>
          <p:cNvPicPr>
            <a:picLocks noChangeAspect="1"/>
          </p:cNvPicPr>
          <p:nvPr/>
        </p:nvPicPr>
        <p:blipFill>
          <a:blip r:embed="rId5"/>
          <a:srcRect l="15275" r="18366"/>
          <a:stretch>
            <a:fillRect/>
          </a:stretch>
        </p:blipFill>
        <p:spPr>
          <a:xfrm>
            <a:off x="8988131" y="4142389"/>
            <a:ext cx="2726815" cy="273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Shyam.jpg" descr="Shyam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9916" y="8373281"/>
            <a:ext cx="2732579" cy="2732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rt_www40.hentindhold_cms.jpg" descr="prt_www40.hentindhold_cms.jpg"/>
          <p:cNvPicPr>
            <a:picLocks noChangeAspect="1"/>
          </p:cNvPicPr>
          <p:nvPr/>
        </p:nvPicPr>
        <p:blipFill>
          <a:blip r:embed="rId7"/>
          <a:srcRect l="3165" b="3259"/>
          <a:stretch>
            <a:fillRect/>
          </a:stretch>
        </p:blipFill>
        <p:spPr>
          <a:xfrm>
            <a:off x="18241479" y="8380868"/>
            <a:ext cx="2719878" cy="2717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rt_www40.hentindhold_cms.jpg" descr="prt_www40.hentindhold_cms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9763" y="8373533"/>
            <a:ext cx="2730513" cy="273051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quare"/>
          <p:cNvSpPr/>
          <p:nvPr/>
        </p:nvSpPr>
        <p:spPr>
          <a:xfrm>
            <a:off x="12761383" y="4024309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0" name="Square"/>
          <p:cNvSpPr/>
          <p:nvPr/>
        </p:nvSpPr>
        <p:spPr>
          <a:xfrm>
            <a:off x="8866774" y="4024309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1" name="Square"/>
          <p:cNvSpPr/>
          <p:nvPr/>
        </p:nvSpPr>
        <p:spPr>
          <a:xfrm>
            <a:off x="18116550" y="4024309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2" name="Square"/>
          <p:cNvSpPr/>
          <p:nvPr/>
        </p:nvSpPr>
        <p:spPr>
          <a:xfrm>
            <a:off x="18116550" y="8254455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3" name="Square"/>
          <p:cNvSpPr/>
          <p:nvPr/>
        </p:nvSpPr>
        <p:spPr>
          <a:xfrm>
            <a:off x="12761383" y="8254455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4" name="Square"/>
          <p:cNvSpPr/>
          <p:nvPr/>
        </p:nvSpPr>
        <p:spPr>
          <a:xfrm>
            <a:off x="8866774" y="8254455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25" name="ANDERS KROGH"/>
          <p:cNvSpPr txBox="1"/>
          <p:nvPr/>
        </p:nvSpPr>
        <p:spPr>
          <a:xfrm>
            <a:off x="9122040" y="7150442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ANDERS KROGH</a:t>
            </a:r>
          </a:p>
        </p:txBody>
      </p:sp>
      <p:sp>
        <p:nvSpPr>
          <p:cNvPr id="126" name="THILDE TERKELSEN"/>
          <p:cNvSpPr txBox="1"/>
          <p:nvPr/>
        </p:nvSpPr>
        <p:spPr>
          <a:xfrm>
            <a:off x="12832490" y="7150442"/>
            <a:ext cx="282743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THILDE TERKELSEN</a:t>
            </a:r>
          </a:p>
        </p:txBody>
      </p:sp>
      <p:sp>
        <p:nvSpPr>
          <p:cNvPr id="127" name="BENT PETERSEN"/>
          <p:cNvSpPr txBox="1"/>
          <p:nvPr/>
        </p:nvSpPr>
        <p:spPr>
          <a:xfrm>
            <a:off x="9134796" y="11452166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BENT PETERSEN</a:t>
            </a:r>
          </a:p>
        </p:txBody>
      </p:sp>
      <p:sp>
        <p:nvSpPr>
          <p:cNvPr id="128" name="SHYAM  GOPALAKRISHNAN"/>
          <p:cNvSpPr txBox="1"/>
          <p:nvPr/>
        </p:nvSpPr>
        <p:spPr>
          <a:xfrm>
            <a:off x="12372768" y="11459264"/>
            <a:ext cx="374687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SHYAM  GOPALAKRISHNAN</a:t>
            </a:r>
          </a:p>
        </p:txBody>
      </p:sp>
      <p:sp>
        <p:nvSpPr>
          <p:cNvPr id="129" name="MAGALI MICHAUT"/>
          <p:cNvSpPr txBox="1"/>
          <p:nvPr/>
        </p:nvSpPr>
        <p:spPr>
          <a:xfrm>
            <a:off x="18302875" y="7150442"/>
            <a:ext cx="25969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MAGALI MICHAUT</a:t>
            </a:r>
          </a:p>
        </p:txBody>
      </p:sp>
      <p:sp>
        <p:nvSpPr>
          <p:cNvPr id="130" name="ALLAN HAVE"/>
          <p:cNvSpPr txBox="1"/>
          <p:nvPr/>
        </p:nvSpPr>
        <p:spPr>
          <a:xfrm>
            <a:off x="18650007" y="11452166"/>
            <a:ext cx="190272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ALLAN HAVE</a:t>
            </a:r>
          </a:p>
        </p:txBody>
      </p:sp>
      <p:sp>
        <p:nvSpPr>
          <p:cNvPr id="131" name="Anders Krogh, Professor, Head of Center…"/>
          <p:cNvSpPr txBox="1"/>
          <p:nvPr/>
        </p:nvSpPr>
        <p:spPr>
          <a:xfrm>
            <a:off x="1522470" y="5081189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132" name="Magali Michaut,  Research Consultant"/>
          <p:cNvSpPr txBox="1"/>
          <p:nvPr/>
        </p:nvSpPr>
        <p:spPr>
          <a:xfrm>
            <a:off x="1522470" y="7235838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Magali Michaut,  Research Consultant</a:t>
            </a:r>
          </a:p>
        </p:txBody>
      </p:sp>
      <p:sp>
        <p:nvSpPr>
          <p:cNvPr id="133" name="Bent Petersen, Associate Professor…"/>
          <p:cNvSpPr txBox="1"/>
          <p:nvPr/>
        </p:nvSpPr>
        <p:spPr>
          <a:xfrm>
            <a:off x="1522470" y="9014417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134" name="Allan Have Sørensen, Head of Section"/>
          <p:cNvSpPr txBox="1"/>
          <p:nvPr/>
        </p:nvSpPr>
        <p:spPr>
          <a:xfrm>
            <a:off x="1522470" y="11047936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Allan Have Sørensen, Head of Section</a:t>
            </a:r>
          </a:p>
        </p:txBody>
      </p:sp>
      <p:sp>
        <p:nvSpPr>
          <p:cNvPr id="135" name="DANSTEM:"/>
          <p:cNvSpPr txBox="1"/>
          <p:nvPr/>
        </p:nvSpPr>
        <p:spPr>
          <a:xfrm>
            <a:off x="1499396" y="648843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DANSTEM:</a:t>
            </a:r>
          </a:p>
        </p:txBody>
      </p:sp>
      <p:sp>
        <p:nvSpPr>
          <p:cNvPr id="136" name="CENTER FOR HEALTH DATA SCIENCE:"/>
          <p:cNvSpPr txBox="1"/>
          <p:nvPr/>
        </p:nvSpPr>
        <p:spPr>
          <a:xfrm>
            <a:off x="1499396" y="4396396"/>
            <a:ext cx="628394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CENTER FOR HEALTH DATA SCIENCE:</a:t>
            </a:r>
          </a:p>
        </p:txBody>
      </p:sp>
      <p:sp>
        <p:nvSpPr>
          <p:cNvPr id="137" name="GLOBE INSTITUTE:"/>
          <p:cNvSpPr txBox="1"/>
          <p:nvPr/>
        </p:nvSpPr>
        <p:spPr>
          <a:xfrm>
            <a:off x="1498649" y="8312532"/>
            <a:ext cx="6283948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GLOBE INSTITUTE:</a:t>
            </a:r>
          </a:p>
        </p:txBody>
      </p:sp>
      <p:sp>
        <p:nvSpPr>
          <p:cNvPr id="138" name="KU IT:"/>
          <p:cNvSpPr txBox="1"/>
          <p:nvPr/>
        </p:nvSpPr>
        <p:spPr>
          <a:xfrm>
            <a:off x="1498649" y="1032654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KU IT:</a:t>
            </a:r>
          </a:p>
        </p:txBody>
      </p:sp>
      <p:pic>
        <p:nvPicPr>
          <p:cNvPr id="139" name="2019-04-16.jpg" descr="2019-04-16.jpg"/>
          <p:cNvPicPr>
            <a:picLocks noChangeAspect="1"/>
          </p:cNvPicPr>
          <p:nvPr/>
        </p:nvPicPr>
        <p:blipFill>
          <a:blip r:embed="rId9"/>
          <a:srcRect l="23677" t="14988" r="2341" b="32147"/>
          <a:stretch>
            <a:fillRect/>
          </a:stretch>
        </p:blipFill>
        <p:spPr>
          <a:xfrm>
            <a:off x="18241479" y="4149333"/>
            <a:ext cx="2719593" cy="2720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6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dirty="0"/>
                <a:t>HOW TO CREATE A GROUP</a:t>
              </a:r>
            </a:p>
          </p:txBody>
        </p:sp>
        <p:sp>
          <p:nvSpPr>
            <p:cNvPr id="7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0" y="2387940"/>
            <a:ext cx="11991732" cy="10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156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71" name="2 MODULES &amp; QUEING SYSTEM"/>
          <p:cNvSpPr txBox="1"/>
          <p:nvPr/>
        </p:nvSpPr>
        <p:spPr>
          <a:xfrm>
            <a:off x="7348620" y="6737822"/>
            <a:ext cx="94004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 C2 M   DULES &amp; QUEING SYSTEM</a:t>
            </a:r>
          </a:p>
        </p:txBody>
      </p:sp>
      <p:grpSp>
        <p:nvGrpSpPr>
          <p:cNvPr id="774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72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3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75" name="PART5"/>
          <p:cNvSpPr txBox="1"/>
          <p:nvPr/>
        </p:nvSpPr>
        <p:spPr>
          <a:xfrm>
            <a:off x="11251034" y="5465654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PART5</a:t>
            </a:r>
          </a:p>
        </p:txBody>
      </p:sp>
      <p:sp>
        <p:nvSpPr>
          <p:cNvPr id="776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79" name="Group"/>
          <p:cNvGrpSpPr/>
          <p:nvPr/>
        </p:nvGrpSpPr>
        <p:grpSpPr>
          <a:xfrm>
            <a:off x="9056207" y="7002812"/>
            <a:ext cx="433884" cy="431829"/>
            <a:chOff x="0" y="0"/>
            <a:chExt cx="433883" cy="431827"/>
          </a:xfrm>
        </p:grpSpPr>
        <p:pic>
          <p:nvPicPr>
            <p:cNvPr id="777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78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81" name="MODULES, QUEING SYSTEM &amp; SCRIPTS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MODULES, QUEING SYSTEM &amp; SCRIPTS - SHYAM</a:t>
              </a:r>
            </a:p>
          </p:txBody>
        </p:sp>
        <p:sp>
          <p:nvSpPr>
            <p:cNvPr id="78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786" name="OPTIMIZATION OF TIME &amp;    OST"/>
          <p:cNvSpPr txBox="1"/>
          <p:nvPr/>
        </p:nvSpPr>
        <p:spPr>
          <a:xfrm>
            <a:off x="7770167" y="6725122"/>
            <a:ext cx="8910044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OPTIMIZATION OF TIME &amp; C   ST</a:t>
            </a:r>
          </a:p>
        </p:txBody>
      </p:sp>
      <p:grpSp>
        <p:nvGrpSpPr>
          <p:cNvPr id="78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87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8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790" name="PART6"/>
          <p:cNvSpPr txBox="1"/>
          <p:nvPr/>
        </p:nvSpPr>
        <p:spPr>
          <a:xfrm>
            <a:off x="11251034" y="545718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PART6</a:t>
            </a:r>
          </a:p>
        </p:txBody>
      </p:sp>
      <p:sp>
        <p:nvSpPr>
          <p:cNvPr id="791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794" name="Group"/>
          <p:cNvGrpSpPr/>
          <p:nvPr/>
        </p:nvGrpSpPr>
        <p:grpSpPr>
          <a:xfrm>
            <a:off x="15444306" y="6973179"/>
            <a:ext cx="433885" cy="431829"/>
            <a:chOff x="0" y="0"/>
            <a:chExt cx="433883" cy="431827"/>
          </a:xfrm>
        </p:grpSpPr>
        <p:pic>
          <p:nvPicPr>
            <p:cNvPr id="792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93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796" name="OPTIMIZATION OF TIME AND COST ON C2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OPTIMIZATION OF TIME AND COST ON C2 - SHYAM</a:t>
              </a:r>
            </a:p>
          </p:txBody>
        </p:sp>
        <p:sp>
          <p:nvSpPr>
            <p:cNvPr id="79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42" name="INTRODU   TION"/>
          <p:cNvSpPr txBox="1"/>
          <p:nvPr/>
        </p:nvSpPr>
        <p:spPr>
          <a:xfrm>
            <a:off x="9989393" y="6731001"/>
            <a:ext cx="4392514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INTR   DUCTION</a:t>
            </a:r>
          </a:p>
        </p:txBody>
      </p:sp>
      <p:sp>
        <p:nvSpPr>
          <p:cNvPr id="143" name="PART1"/>
          <p:cNvSpPr txBox="1"/>
          <p:nvPr/>
        </p:nvSpPr>
        <p:spPr>
          <a:xfrm>
            <a:off x="11251034" y="5464807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PART1</a:t>
            </a:r>
          </a:p>
        </p:txBody>
      </p:sp>
      <p:sp>
        <p:nvSpPr>
          <p:cNvPr id="144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11352052" y="7006592"/>
            <a:ext cx="433885" cy="431828"/>
            <a:chOff x="0" y="0"/>
            <a:chExt cx="433883" cy="431827"/>
          </a:xfrm>
        </p:grpSpPr>
        <p:pic>
          <p:nvPicPr>
            <p:cNvPr id="145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6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49" name="INTRODUCTION TO C2 - BENT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INTRODUCTION TO C2 - BENT</a:t>
              </a:r>
            </a:p>
          </p:txBody>
        </p:sp>
        <p:sp>
          <p:nvSpPr>
            <p:cNvPr id="150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54" name="THE BASI   S"/>
          <p:cNvSpPr txBox="1"/>
          <p:nvPr/>
        </p:nvSpPr>
        <p:spPr>
          <a:xfrm>
            <a:off x="10379967" y="6729355"/>
            <a:ext cx="3718720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THE BASI   S </a:t>
            </a:r>
          </a:p>
        </p:txBody>
      </p:sp>
      <p:grpSp>
        <p:nvGrpSpPr>
          <p:cNvPr id="157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155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56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158" name="PART 2"/>
          <p:cNvSpPr txBox="1"/>
          <p:nvPr/>
        </p:nvSpPr>
        <p:spPr>
          <a:xfrm>
            <a:off x="11167764" y="5465654"/>
            <a:ext cx="203577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 spc="300" baseline="33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PART 2</a:t>
            </a:r>
          </a:p>
        </p:txBody>
      </p:sp>
      <p:sp>
        <p:nvSpPr>
          <p:cNvPr id="159" name="Rectangle"/>
          <p:cNvSpPr/>
          <p:nvPr/>
        </p:nvSpPr>
        <p:spPr>
          <a:xfrm>
            <a:off x="1619250" y="2187042"/>
            <a:ext cx="21132800" cy="9341916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grpSp>
        <p:nvGrpSpPr>
          <p:cNvPr id="162" name="Group"/>
          <p:cNvGrpSpPr/>
          <p:nvPr/>
        </p:nvGrpSpPr>
        <p:grpSpPr>
          <a:xfrm rot="16200000">
            <a:off x="13028419" y="7020509"/>
            <a:ext cx="433885" cy="431829"/>
            <a:chOff x="0" y="0"/>
            <a:chExt cx="433883" cy="431827"/>
          </a:xfrm>
        </p:grpSpPr>
        <p:pic>
          <p:nvPicPr>
            <p:cNvPr id="160" name="1325x215_WikiBanner.png" descr="1325x215_WikiBanner.png"/>
            <p:cNvPicPr>
              <a:picLocks noChangeAspect="1"/>
            </p:cNvPicPr>
            <p:nvPr/>
          </p:nvPicPr>
          <p:blipFill>
            <a:blip r:embed="rId3"/>
            <a:srcRect l="6112" t="15737" r="82740" b="15457"/>
            <a:stretch>
              <a:fillRect/>
            </a:stretch>
          </p:blipFill>
          <p:spPr>
            <a:xfrm>
              <a:off x="92" y="127"/>
              <a:ext cx="433792" cy="4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1" y="0"/>
                  </a:moveTo>
                  <a:cubicBezTo>
                    <a:pt x="7314" y="0"/>
                    <a:pt x="4803" y="1000"/>
                    <a:pt x="2881" y="3012"/>
                  </a:cubicBezTo>
                  <a:cubicBezTo>
                    <a:pt x="-960" y="7033"/>
                    <a:pt x="-960" y="13557"/>
                    <a:pt x="2881" y="17578"/>
                  </a:cubicBezTo>
                  <a:cubicBezTo>
                    <a:pt x="6723" y="21600"/>
                    <a:pt x="12957" y="21600"/>
                    <a:pt x="16799" y="17578"/>
                  </a:cubicBezTo>
                  <a:cubicBezTo>
                    <a:pt x="20640" y="13557"/>
                    <a:pt x="20640" y="7033"/>
                    <a:pt x="16799" y="3012"/>
                  </a:cubicBezTo>
                  <a:cubicBezTo>
                    <a:pt x="14877" y="1000"/>
                    <a:pt x="12348" y="0"/>
                    <a:pt x="98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1" name="Oval"/>
            <p:cNvSpPr/>
            <p:nvPr/>
          </p:nvSpPr>
          <p:spPr>
            <a:xfrm>
              <a:off x="0" y="0"/>
              <a:ext cx="433818" cy="431828"/>
            </a:xfrm>
            <a:prstGeom prst="ellipse">
              <a:avLst/>
            </a:prstGeom>
            <a:noFill/>
            <a:ln w="6350" cap="flat">
              <a:solidFill>
                <a:srgbClr val="557D9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64" name="BEFORE LOG IN TO COMPUTEROME 2.0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BEFORE LOG IN TO COMPUTEROME 2.0</a:t>
              </a:r>
            </a:p>
          </p:txBody>
        </p:sp>
        <p:sp>
          <p:nvSpPr>
            <p:cNvPr id="165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167" name="Прямоугольник 13"/>
          <p:cNvSpPr/>
          <p:nvPr/>
        </p:nvSpPr>
        <p:spPr>
          <a:xfrm>
            <a:off x="127000" y="8213049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800"/>
            </a:pPr>
            <a:endParaRPr/>
          </a:p>
        </p:txBody>
      </p:sp>
      <p:sp>
        <p:nvSpPr>
          <p:cNvPr id="168" name="Текст 2"/>
          <p:cNvSpPr txBox="1"/>
          <p:nvPr/>
        </p:nvSpPr>
        <p:spPr>
          <a:xfrm>
            <a:off x="1934718" y="9886923"/>
            <a:ext cx="44649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169" name="Овал 27"/>
          <p:cNvSpPr/>
          <p:nvPr/>
        </p:nvSpPr>
        <p:spPr>
          <a:xfrm>
            <a:off x="3226478" y="7461019"/>
            <a:ext cx="1932223" cy="1932223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0" name="Овал 28"/>
          <p:cNvSpPr/>
          <p:nvPr/>
        </p:nvSpPr>
        <p:spPr>
          <a:xfrm>
            <a:off x="8639188" y="7461019"/>
            <a:ext cx="1932223" cy="1932223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1" name="Овал 29"/>
          <p:cNvSpPr/>
          <p:nvPr/>
        </p:nvSpPr>
        <p:spPr>
          <a:xfrm>
            <a:off x="14051897" y="7461019"/>
            <a:ext cx="1932223" cy="1932223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2" name="Овал 30"/>
          <p:cNvSpPr/>
          <p:nvPr/>
        </p:nvSpPr>
        <p:spPr>
          <a:xfrm>
            <a:off x="19464607" y="7461019"/>
            <a:ext cx="1932223" cy="1932223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3" name="ACCOUNT"/>
          <p:cNvSpPr txBox="1"/>
          <p:nvPr/>
        </p:nvSpPr>
        <p:spPr>
          <a:xfrm>
            <a:off x="3315151" y="6490044"/>
            <a:ext cx="1754875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ACCOUNT</a:t>
            </a:r>
          </a:p>
        </p:txBody>
      </p:sp>
      <p:sp>
        <p:nvSpPr>
          <p:cNvPr id="174" name="ENTRUST APP"/>
          <p:cNvSpPr txBox="1"/>
          <p:nvPr/>
        </p:nvSpPr>
        <p:spPr>
          <a:xfrm>
            <a:off x="8377718" y="6490044"/>
            <a:ext cx="245516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D69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ENTRUST APP</a:t>
            </a:r>
          </a:p>
        </p:txBody>
      </p:sp>
      <p:sp>
        <p:nvSpPr>
          <p:cNvPr id="175" name="PUTTY OR MOBAXTERM…"/>
          <p:cNvSpPr txBox="1"/>
          <p:nvPr/>
        </p:nvSpPr>
        <p:spPr>
          <a:xfrm>
            <a:off x="12875135" y="6293194"/>
            <a:ext cx="4285747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PUTTY OR MOBAXTERM</a:t>
            </a:r>
          </a:p>
          <a:p>
            <a:pPr algn="ctr">
              <a:defRPr sz="2600" b="1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176" name="THINLINK CLIENT"/>
          <p:cNvSpPr txBox="1"/>
          <p:nvPr/>
        </p:nvSpPr>
        <p:spPr>
          <a:xfrm>
            <a:off x="18959407" y="6490044"/>
            <a:ext cx="294262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8C9C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THINLINK CLIENT</a:t>
            </a:r>
          </a:p>
        </p:txBody>
      </p:sp>
      <p:sp>
        <p:nvSpPr>
          <p:cNvPr id="177" name="Rectangle"/>
          <p:cNvSpPr/>
          <p:nvPr/>
        </p:nvSpPr>
        <p:spPr>
          <a:xfrm>
            <a:off x="1202282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78" name="Rectangle"/>
          <p:cNvSpPr/>
          <p:nvPr/>
        </p:nvSpPr>
        <p:spPr>
          <a:xfrm>
            <a:off x="1743553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79" name="Rectangle"/>
          <p:cNvSpPr/>
          <p:nvPr/>
        </p:nvSpPr>
        <p:spPr>
          <a:xfrm>
            <a:off x="22848247" y="7796052"/>
            <a:ext cx="154930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20186" y="7796052"/>
            <a:ext cx="1754872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1" name="Line"/>
          <p:cNvSpPr/>
          <p:nvPr/>
        </p:nvSpPr>
        <p:spPr>
          <a:xfrm flipV="1">
            <a:off x="12052778" y="7991375"/>
            <a:ext cx="567768" cy="879358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2" name="Line"/>
          <p:cNvSpPr/>
          <p:nvPr/>
        </p:nvSpPr>
        <p:spPr>
          <a:xfrm flipV="1">
            <a:off x="17440086" y="7991375"/>
            <a:ext cx="567768" cy="879358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3" name="Shape"/>
          <p:cNvSpPr/>
          <p:nvPr/>
        </p:nvSpPr>
        <p:spPr>
          <a:xfrm>
            <a:off x="3737836" y="7871344"/>
            <a:ext cx="909506" cy="1043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4" name="Shape"/>
          <p:cNvSpPr/>
          <p:nvPr/>
        </p:nvSpPr>
        <p:spPr>
          <a:xfrm>
            <a:off x="14538825" y="7966209"/>
            <a:ext cx="894869" cy="88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Rounded Rectangle"/>
          <p:cNvSpPr/>
          <p:nvPr/>
        </p:nvSpPr>
        <p:spPr>
          <a:xfrm>
            <a:off x="19975965" y="7952307"/>
            <a:ext cx="961827" cy="962256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6" name="Rounded Rectangle"/>
          <p:cNvSpPr/>
          <p:nvPr/>
        </p:nvSpPr>
        <p:spPr>
          <a:xfrm rot="3780000">
            <a:off x="20658880" y="7933996"/>
            <a:ext cx="256962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7" name="Rounded Rectangle"/>
          <p:cNvSpPr/>
          <p:nvPr/>
        </p:nvSpPr>
        <p:spPr>
          <a:xfrm rot="1620000">
            <a:off x="20133067" y="8444878"/>
            <a:ext cx="256977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88" name="Текст 2"/>
          <p:cNvSpPr txBox="1"/>
          <p:nvPr/>
        </p:nvSpPr>
        <p:spPr>
          <a:xfrm>
            <a:off x="7195029" y="9886923"/>
            <a:ext cx="4698303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189" name="Текст 2"/>
          <p:cNvSpPr txBox="1"/>
          <p:nvPr/>
        </p:nvSpPr>
        <p:spPr>
          <a:xfrm>
            <a:off x="12467841" y="9886923"/>
            <a:ext cx="5281808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Windows users should have an ssh client. MobaXterm users have to configure their ssh settings - see link.</a:t>
            </a:r>
          </a:p>
        </p:txBody>
      </p:sp>
      <p:sp>
        <p:nvSpPr>
          <p:cNvPr id="190" name="https://www.computerome.dk/display/C2W/Getting+Started+-+new+users#GettingStarted-newusers-SSHlogintoComputerome2.0"/>
          <p:cNvSpPr txBox="1"/>
          <p:nvPr/>
        </p:nvSpPr>
        <p:spPr>
          <a:xfrm>
            <a:off x="5711117" y="4123269"/>
            <a:ext cx="17004204" cy="44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u="sng">
                <a:solidFill>
                  <a:srgbClr val="323E4E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https://www.computerome.dk/display/C2W/Getting+Started+-+new+users#GettingStarted-newusers-SSHlogintoComputerome2.0</a:t>
            </a:r>
            <a:r>
              <a:rPr sz="2600" u="none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191" name="Текст 2"/>
          <p:cNvSpPr txBox="1"/>
          <p:nvPr/>
        </p:nvSpPr>
        <p:spPr>
          <a:xfrm>
            <a:off x="18015255" y="9886923"/>
            <a:ext cx="531561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192" name="Rectangle"/>
          <p:cNvSpPr/>
          <p:nvPr/>
        </p:nvSpPr>
        <p:spPr>
          <a:xfrm>
            <a:off x="1606549" y="3712181"/>
            <a:ext cx="21410208" cy="1270002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193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600" b="1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GETTING STARTED:</a:t>
            </a:r>
          </a:p>
        </p:txBody>
      </p:sp>
      <p:sp>
        <p:nvSpPr>
          <p:cNvPr id="194" name="Shape"/>
          <p:cNvSpPr/>
          <p:nvPr/>
        </p:nvSpPr>
        <p:spPr>
          <a:xfrm>
            <a:off x="9273886" y="7797975"/>
            <a:ext cx="662825" cy="11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Shape"/>
          <p:cNvSpPr/>
          <p:nvPr/>
        </p:nvSpPr>
        <p:spPr>
          <a:xfrm>
            <a:off x="9433359" y="8098291"/>
            <a:ext cx="344849" cy="48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roup"/>
          <p:cNvSpPr/>
          <p:nvPr/>
        </p:nvSpPr>
        <p:spPr>
          <a:xfrm>
            <a:off x="3635823" y="4402807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198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199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00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sp>
        <p:nvSpPr>
          <p:cNvPr id="202" name="Group"/>
          <p:cNvSpPr/>
          <p:nvPr/>
        </p:nvSpPr>
        <p:spPr>
          <a:xfrm>
            <a:off x="3635823" y="8210650"/>
            <a:ext cx="60728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203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204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05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pic>
        <p:nvPicPr>
          <p:cNvPr id="206" name="Thinlink1.png" descr="Thinlink1.png"/>
          <p:cNvPicPr>
            <a:picLocks noChangeAspect="1"/>
          </p:cNvPicPr>
          <p:nvPr/>
        </p:nvPicPr>
        <p:blipFill>
          <a:blip r:embed="rId3"/>
          <a:srcRect l="760" t="1288" r="490" b="7850"/>
          <a:stretch>
            <a:fillRect/>
          </a:stretch>
        </p:blipFill>
        <p:spPr>
          <a:xfrm>
            <a:off x="11504987" y="4836517"/>
            <a:ext cx="7587209" cy="420344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09" name="Group"/>
          <p:cNvGrpSpPr/>
          <p:nvPr/>
        </p:nvGrpSpPr>
        <p:grpSpPr>
          <a:xfrm>
            <a:off x="11513918" y="4842490"/>
            <a:ext cx="11672133" cy="6739671"/>
            <a:chOff x="0" y="0"/>
            <a:chExt cx="11672132" cy="6739670"/>
          </a:xfrm>
        </p:grpSpPr>
        <p:pic>
          <p:nvPicPr>
            <p:cNvPr id="207" name="Thinlink2.png" descr="Thinlink2.png"/>
            <p:cNvPicPr>
              <a:picLocks noChangeAspect="1"/>
            </p:cNvPicPr>
            <p:nvPr/>
          </p:nvPicPr>
          <p:blipFill>
            <a:blip r:embed="rId4"/>
            <a:srcRect l="804" t="2155" r="403" b="1430"/>
            <a:stretch>
              <a:fillRect/>
            </a:stretch>
          </p:blipFill>
          <p:spPr>
            <a:xfrm>
              <a:off x="0" y="4648791"/>
              <a:ext cx="7587017" cy="208438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08" name="ssh3.JPG" descr="ssh3.JPG"/>
            <p:cNvPicPr>
              <a:picLocks noChangeAspect="1"/>
            </p:cNvPicPr>
            <p:nvPr/>
          </p:nvPicPr>
          <p:blipFill>
            <a:blip r:embed="rId5"/>
            <a:srcRect t="3486"/>
            <a:stretch>
              <a:fillRect/>
            </a:stretch>
          </p:blipFill>
          <p:spPr>
            <a:xfrm>
              <a:off x="7746069" y="0"/>
              <a:ext cx="3926064" cy="673967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210" name="Thinlink2.png" descr="Thinlink2.png"/>
          <p:cNvPicPr>
            <a:picLocks noChangeAspect="1"/>
          </p:cNvPicPr>
          <p:nvPr/>
        </p:nvPicPr>
        <p:blipFill>
          <a:blip r:embed="rId6"/>
          <a:srcRect l="174" r="30465" b="25238"/>
          <a:stretch>
            <a:fillRect/>
          </a:stretch>
        </p:blipFill>
        <p:spPr>
          <a:xfrm>
            <a:off x="11498637" y="4555370"/>
            <a:ext cx="11772337" cy="751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Open a terminal…"/>
          <p:cNvSpPr txBox="1"/>
          <p:nvPr/>
        </p:nvSpPr>
        <p:spPr>
          <a:xfrm>
            <a:off x="3635823" y="9318883"/>
            <a:ext cx="699760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12" name="Download and install the ThinLinc Client…"/>
          <p:cNvSpPr txBox="1"/>
          <p:nvPr/>
        </p:nvSpPr>
        <p:spPr>
          <a:xfrm>
            <a:off x="3622204" y="5508755"/>
            <a:ext cx="7024838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3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14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  <p:bldP spid="210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17" name="LOG IN TO COMPUTEROME 2.0 2.0"/>
            <p:cNvSpPr txBox="1"/>
            <p:nvPr/>
          </p:nvSpPr>
          <p:spPr>
            <a:xfrm>
              <a:off x="653298" y="0"/>
              <a:ext cx="9685046" cy="161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5000" b="1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LOG IN TO COMPUTEROME 2.0 2.0</a:t>
              </a:r>
            </a:p>
          </p:txBody>
        </p:sp>
        <p:sp>
          <p:nvSpPr>
            <p:cNvPr id="218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220" name="Group"/>
          <p:cNvSpPr/>
          <p:nvPr/>
        </p:nvSpPr>
        <p:spPr>
          <a:xfrm>
            <a:off x="3635823" y="8212464"/>
            <a:ext cx="60728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SSH</a:t>
            </a:r>
          </a:p>
        </p:txBody>
      </p:sp>
      <p:sp>
        <p:nvSpPr>
          <p:cNvPr id="221" name="Open a terminal…"/>
          <p:cNvSpPr txBox="1"/>
          <p:nvPr/>
        </p:nvSpPr>
        <p:spPr>
          <a:xfrm>
            <a:off x="3634904" y="9321800"/>
            <a:ext cx="6963917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22" name="Group"/>
          <p:cNvSpPr/>
          <p:nvPr/>
        </p:nvSpPr>
        <p:spPr>
          <a:xfrm>
            <a:off x="3635823" y="4402807"/>
            <a:ext cx="68055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 b="1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LOG IN WITH THINLINC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223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24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  <p:sp>
          <p:nvSpPr>
            <p:cNvPr id="225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  <a:endParaRPr/>
            </a:p>
          </p:txBody>
        </p:sp>
      </p:grpSp>
      <p:pic>
        <p:nvPicPr>
          <p:cNvPr id="227" name="ssh1.png" descr="ssh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175" y="4670483"/>
            <a:ext cx="9940078" cy="57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sh2.JPG" descr="ssh2.JPG"/>
          <p:cNvPicPr>
            <a:picLocks noChangeAspect="1"/>
          </p:cNvPicPr>
          <p:nvPr/>
        </p:nvPicPr>
        <p:blipFill>
          <a:blip r:embed="rId5"/>
          <a:srcRect t="3582"/>
          <a:stretch>
            <a:fillRect/>
          </a:stretch>
        </p:blipFill>
        <p:spPr>
          <a:xfrm>
            <a:off x="18825348" y="5971909"/>
            <a:ext cx="3600137" cy="61740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11515190" y="4670483"/>
            <a:ext cx="12124971" cy="7473414"/>
            <a:chOff x="0" y="0"/>
            <a:chExt cx="12124970" cy="7473413"/>
          </a:xfrm>
        </p:grpSpPr>
        <p:pic>
          <p:nvPicPr>
            <p:cNvPr id="229" name="ssh4.png" descr="ssh4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23940" cy="7473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sh4.png" descr="ssh4.png"/>
            <p:cNvPicPr>
              <a:picLocks noChangeAspect="1"/>
            </p:cNvPicPr>
            <p:nvPr/>
          </p:nvPicPr>
          <p:blipFill>
            <a:blip r:embed="rId6"/>
            <a:srcRect l="10798" t="1114" r="51926" b="94881"/>
            <a:stretch>
              <a:fillRect/>
            </a:stretch>
          </p:blipFill>
          <p:spPr>
            <a:xfrm>
              <a:off x="5794766" y="71304"/>
              <a:ext cx="4519205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ssh4.png" descr="ssh4.png"/>
            <p:cNvPicPr>
              <a:picLocks noChangeAspect="1"/>
            </p:cNvPicPr>
            <p:nvPr/>
          </p:nvPicPr>
          <p:blipFill>
            <a:blip r:embed="rId6"/>
            <a:srcRect l="10798" t="1114" r="51926" b="94881"/>
            <a:stretch>
              <a:fillRect/>
            </a:stretch>
          </p:blipFill>
          <p:spPr>
            <a:xfrm>
              <a:off x="7605765" y="71304"/>
              <a:ext cx="4519206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Download and install the ThinLinc Client…"/>
          <p:cNvSpPr txBox="1"/>
          <p:nvPr/>
        </p:nvSpPr>
        <p:spPr>
          <a:xfrm>
            <a:off x="3622204" y="5508755"/>
            <a:ext cx="7024838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Exit a full screen - press the F8 key</a:t>
            </a:r>
          </a:p>
        </p:txBody>
      </p:sp>
      <p:sp>
        <p:nvSpPr>
          <p:cNvPr id="234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235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</a:t>
            </a:r>
          </a:p>
        </p:txBody>
      </p:sp>
      <p:sp>
        <p:nvSpPr>
          <p:cNvPr id="236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1521</Words>
  <Application>Microsoft Macintosh PowerPoint</Application>
  <PresentationFormat>Custom</PresentationFormat>
  <Paragraphs>273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Helvetica</vt:lpstr>
      <vt:lpstr>Lucida Grande</vt:lpstr>
      <vt:lpstr>Tahoma 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cp:lastModifiedBy>Thilde Bagger Terkelsen</cp:lastModifiedBy>
  <cp:revision>2</cp:revision>
  <dcterms:modified xsi:type="dcterms:W3CDTF">2021-02-16T10:10:19Z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2021-02-15T10:14:14Z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1a317b4a-683d-4bc6-a019-d4b431878659</vt:lpwstr>
  </property>
  <property fmtid="{D5CDD505-2E9C-101B-9397-08002B2CF9AE}" pid="8" name="MSIP_Label_6a2630e2-1ac5-455e-8217-0156b1936a76_ContentBits">
    <vt:lpwstr>0</vt:lpwstr>
  </property>
</Properties>
</file>